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7" r:id="rId6"/>
    <p:sldId id="260" r:id="rId7"/>
    <p:sldId id="264" r:id="rId8"/>
    <p:sldId id="262" r:id="rId9"/>
    <p:sldId id="278" r:id="rId10"/>
    <p:sldId id="269" r:id="rId11"/>
    <p:sldId id="267" r:id="rId12"/>
    <p:sldId id="261" r:id="rId13"/>
    <p:sldId id="270" r:id="rId14"/>
    <p:sldId id="273" r:id="rId15"/>
    <p:sldId id="271" r:id="rId16"/>
    <p:sldId id="275" r:id="rId17"/>
    <p:sldId id="274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C56D2-7D54-4A40-81BE-C9EF91AE23D8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8F82C-5DA0-4AFC-8C9E-3C4B914AB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3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AIFA – </a:t>
            </a:r>
            <a:r>
              <a:rPr lang="en-US" dirty="0" err="1" smtClean="0"/>
              <a:t>Agenzia</a:t>
            </a:r>
            <a:r>
              <a:rPr lang="en-US" dirty="0" smtClean="0"/>
              <a:t> </a:t>
            </a:r>
            <a:r>
              <a:rPr lang="en-US" dirty="0" err="1" smtClean="0"/>
              <a:t>Italiane</a:t>
            </a:r>
            <a:r>
              <a:rPr lang="en-US" dirty="0" smtClean="0"/>
              <a:t> del </a:t>
            </a:r>
            <a:r>
              <a:rPr lang="en-US" dirty="0" err="1" smtClean="0"/>
              <a:t>farmaco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8F82C-5DA0-4AFC-8C9E-3C4B914AB0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11045136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tx1"/>
                </a:solidFill>
                <a:latin typeface="Arial Narrow "/>
                <a:cs typeface="Times New Roman" pitchFamily="18" charset="0"/>
              </a:rPr>
              <a:t>EVA TROJA    LEONARD DEDA     GËZIM BOÇARI</a:t>
            </a:r>
          </a:p>
          <a:p>
            <a:pPr algn="ctr"/>
            <a:endParaRPr lang="en-US" sz="1600" dirty="0" smtClean="0">
              <a:solidFill>
                <a:schemeClr val="tx1"/>
              </a:solidFill>
              <a:latin typeface="Arial Narrow 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1600" dirty="0" smtClean="0">
                <a:solidFill>
                  <a:schemeClr val="tx1"/>
                </a:solidFill>
                <a:latin typeface="Arial Narrow "/>
                <a:cs typeface="Times New Roman" pitchFamily="18" charset="0"/>
              </a:rPr>
              <a:t>TIRANË 12-13 DHJETOR 2014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667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rial Narrow "/>
                <a:cs typeface="Times New Roman" pitchFamily="18" charset="0"/>
              </a:rPr>
              <a:t>INCIDENCA, MENAXHIMI DHE PARANDALIMI I </a:t>
            </a:r>
            <a:r>
              <a:rPr lang="en-US" sz="2800" b="1" dirty="0">
                <a:solidFill>
                  <a:schemeClr val="tx1"/>
                </a:solidFill>
                <a:latin typeface="Arial Narrow "/>
                <a:cs typeface="Times New Roman" pitchFamily="18" charset="0"/>
              </a:rPr>
              <a:t>ACIDOZËS </a:t>
            </a:r>
            <a:r>
              <a:rPr lang="en-US" sz="2800" b="1" dirty="0" smtClean="0">
                <a:solidFill>
                  <a:schemeClr val="tx1"/>
                </a:solidFill>
                <a:latin typeface="Arial Narrow "/>
                <a:cs typeface="Times New Roman" pitchFamily="18" charset="0"/>
              </a:rPr>
              <a:t>LAKTIKE TË SHKAKTUAR NGA METFORMINA</a:t>
            </a:r>
            <a:endParaRPr lang="en-US" sz="2800" b="1" dirty="0">
              <a:solidFill>
                <a:schemeClr val="tx1"/>
              </a:solidFill>
              <a:latin typeface="Arial Narrow 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/>
          </a:bodyPr>
          <a:lstStyle/>
          <a:p>
            <a:endParaRPr lang="en-U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Metformina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nxit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konvertimin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glukozës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laktat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shtratin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vaskular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intestinal.</a:t>
            </a:r>
          </a:p>
          <a:p>
            <a:pPr>
              <a:lnSpc>
                <a:spcPct val="110000"/>
              </a:lnSpc>
            </a:pPr>
            <a:endParaRPr lang="en-U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Proçese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redoksi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brendaqelizore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nga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metabolizmi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aerobik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anaerobik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Metformina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inhibon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glukoneogjenezën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hepatike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nga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laktati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piruvati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alanina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duke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rezultuar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laktat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tepërt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substrat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prodhimin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laktatit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kryesisht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nga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ulja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aktivitetit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piruvat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karboksilazës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enzimë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shkallë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limituar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formimin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glukozës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nga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laktati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).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Patomekanizmi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acidozës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laktike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shkaktuar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nga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metformina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9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\Desktop\UFSH eva troja\Capture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4008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7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>
                <a:solidFill>
                  <a:schemeClr val="tx1"/>
                </a:solidFill>
              </a:rPr>
              <a:t>N</a:t>
            </a:r>
            <a:r>
              <a:rPr lang="en-US" dirty="0" err="1" smtClean="0">
                <a:solidFill>
                  <a:schemeClr val="tx1"/>
                </a:solidFill>
              </a:rPr>
              <a:t>doshta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mekanizmi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më</a:t>
            </a:r>
            <a:r>
              <a:rPr lang="en-US" dirty="0" smtClean="0">
                <a:solidFill>
                  <a:schemeClr val="tx1"/>
                </a:solidFill>
              </a:rPr>
              <a:t> i </a:t>
            </a:r>
            <a:r>
              <a:rPr lang="en-US" dirty="0" err="1" smtClean="0">
                <a:solidFill>
                  <a:schemeClr val="tx1"/>
                </a:solidFill>
              </a:rPr>
              <a:t>zakonshem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prej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cilit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metformina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rrit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laktatin</a:t>
            </a:r>
            <a:r>
              <a:rPr lang="en-US" dirty="0" smtClean="0">
                <a:solidFill>
                  <a:schemeClr val="tx1"/>
                </a:solidFill>
              </a:rPr>
              <a:t> ne </a:t>
            </a:r>
            <a:r>
              <a:rPr lang="en-US" dirty="0" err="1" smtClean="0">
                <a:solidFill>
                  <a:schemeClr val="tx1"/>
                </a:solidFill>
              </a:rPr>
              <a:t>gjak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vjen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induktimi</a:t>
            </a:r>
            <a:r>
              <a:rPr lang="en-US" dirty="0" smtClean="0">
                <a:solidFill>
                  <a:schemeClr val="tx1"/>
                </a:solidFill>
              </a:rPr>
              <a:t> i </a:t>
            </a:r>
            <a:r>
              <a:rPr lang="en-US" dirty="0" err="1">
                <a:solidFill>
                  <a:schemeClr val="tx1"/>
                </a:solidFill>
              </a:rPr>
              <a:t>ç</a:t>
            </a:r>
            <a:r>
              <a:rPr lang="en-US" dirty="0" err="1" smtClean="0">
                <a:solidFill>
                  <a:schemeClr val="tx1"/>
                </a:solidFill>
              </a:rPr>
              <a:t>lirimit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katekolaminave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Peter </a:t>
            </a:r>
            <a:r>
              <a:rPr lang="en-US" dirty="0">
                <a:solidFill>
                  <a:schemeClr val="tx1"/>
                </a:solidFill>
              </a:rPr>
              <a:t>W </a:t>
            </a:r>
            <a:r>
              <a:rPr lang="en-US" dirty="0" err="1">
                <a:solidFill>
                  <a:schemeClr val="tx1"/>
                </a:solidFill>
              </a:rPr>
              <a:t>Stacpoole</a:t>
            </a:r>
            <a:r>
              <a:rPr lang="en-US" dirty="0">
                <a:solidFill>
                  <a:schemeClr val="tx1"/>
                </a:solidFill>
              </a:rPr>
              <a:t>, Editorial, Diabetes Care 1998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000999" cy="429736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Insuficencë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renale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akute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ose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kronike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: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shkalla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filtrimit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glomerular &lt; 60 ml/min/1.73m2;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absolutisht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kundërindikohet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kur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SHFG &lt;30ml/min/1.73m2</a:t>
            </a:r>
          </a:p>
          <a:p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Histori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acidozës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laktike</a:t>
            </a:r>
            <a:endParaRPr lang="en-US" sz="22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Kondicione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akute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që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mund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sjellin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disfunksionin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renal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si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infeksione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rënda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dehidratim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hipotension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Insuficencë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hepatike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përfshirë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mbidozimin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me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alkool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Kirurgjia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marrja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lëndëve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kontrastit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jodizuara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isuficenca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renale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akute</a:t>
            </a:r>
            <a:endParaRPr lang="en-US" sz="22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Sëmundje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akute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kronike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që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shkaktojnë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hipoksi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indeve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en-US" sz="2200" dirty="0" err="1" smtClean="0">
                <a:solidFill>
                  <a:schemeClr val="tx1"/>
                </a:solidFill>
                <a:latin typeface="Arial Narrow" pitchFamily="34" charset="0"/>
              </a:rPr>
              <a:t>Insuficencë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kardiake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ose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respiratore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infarkti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akut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miokardit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shoku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).</a:t>
            </a:r>
          </a:p>
          <a:p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Mosushqyerja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ose</a:t>
            </a:r>
            <a:r>
              <a:rPr lang="en-US" sz="2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 Narrow" pitchFamily="34" charset="0"/>
              </a:rPr>
              <a:t>kequshqyerja</a:t>
            </a:r>
            <a:r>
              <a:rPr lang="en-US" sz="22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marL="0" indent="0">
              <a:buNone/>
            </a:pPr>
            <a:r>
              <a:rPr lang="en-US" sz="2300" dirty="0" smtClean="0">
                <a:latin typeface="Arial Narrow" pitchFamily="34" charset="0"/>
              </a:rPr>
              <a:t>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07/2011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Rekomandimet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e AIFA (2011)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për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ndërprerjen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Metforminës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ne DM2</a:t>
            </a:r>
            <a:b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</a:b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43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Inserti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fabrikuesit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përmend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kundërindikimin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metforminës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nëse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përqëndrimet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serum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kreatininës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janë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mbi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normë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-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-134 µ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mol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/L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meshkuj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126 µ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mol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/L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femra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Megjithatë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vlera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kufi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është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150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µ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mol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/L. </a:t>
            </a:r>
          </a:p>
          <a:p>
            <a:endParaRPr lang="en-US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Kreatinina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serum,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vërtetë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nuk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reflekton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funksionin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renal,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veçanërisht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tek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moshuarit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pacientët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me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masë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muskulare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varfër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duhet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vleresohet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klirensi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kreatininës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ose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shkalla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filtrimit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glomerular (SHFG). </a:t>
            </a:r>
          </a:p>
          <a:p>
            <a:endParaRPr lang="en-US" dirty="0" smtClean="0">
              <a:latin typeface="Arial Narrow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Metformina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duhet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ndërpritet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kur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SHFG 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&lt; 30 ml/min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ose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pacienti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ka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kaluar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stadin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4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sëmundjes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kronike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veshkave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Ka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ende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disa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kundërshtime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midis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ekspertëve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kur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SHFG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është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30-60 mL/min (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stadi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3 i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sëmundjes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kronike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veshkave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për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shkak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avantazheve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vërtetuara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kardiovaskulare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metforminës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studim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prospektiv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diabetit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Mbretërinë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e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Bashkuar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).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Nëse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përdoret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kjo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do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bëhet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me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shumë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kujdes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do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ndërpritet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menjeherë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gjatë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periudhave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hipoksisë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së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indeve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– p.sh,.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shok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, sepsis,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infarkt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akut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miokadial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(IAM),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etj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. </a:t>
            </a:r>
            <a:endParaRPr lang="en-U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Arial Narrow" pitchFamily="34" charset="0"/>
              </a:rPr>
              <a:t>Kur</a:t>
            </a: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Narrow" pitchFamily="34" charset="0"/>
              </a:rPr>
              <a:t>duhet</a:t>
            </a: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Narrow" pitchFamily="34" charset="0"/>
              </a:rPr>
              <a:t>ndërpritet</a:t>
            </a: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Narrow" pitchFamily="34" charset="0"/>
              </a:rPr>
              <a:t>metformina</a:t>
            </a: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 ?</a:t>
            </a:r>
            <a:endParaRPr lang="en-US" sz="4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/>
          </a:bodyPr>
          <a:lstStyle/>
          <a:p>
            <a:endParaRPr lang="en-US" sz="2000" dirty="0" smtClean="0">
              <a:latin typeface="Arial Narrow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Jones (</a:t>
            </a:r>
            <a:r>
              <a:rPr lang="en-US" i="1" dirty="0" smtClean="0">
                <a:solidFill>
                  <a:schemeClr val="tx1"/>
                </a:solidFill>
                <a:latin typeface="Arial Narrow" pitchFamily="34" charset="0"/>
              </a:rPr>
              <a:t>BMJ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 2003;326:4-5)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sugjeroi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rishikimin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kundërindikimeve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që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janë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thjeshta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për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ndjekur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: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 </a:t>
            </a:r>
            <a:endParaRPr lang="en-U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•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ndërprerjen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për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3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dit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pas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kontrastit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përdorur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rifillim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vetëm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pas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kontrollit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funksionit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renal.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 </a:t>
            </a:r>
            <a:endParaRPr lang="en-U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•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ndërprerjen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metforminës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2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ditë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përpara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anestezisë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së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përgjithshme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rifillim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barit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kur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stabilizohet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funksioni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renal.</a:t>
            </a:r>
          </a:p>
          <a:p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Arial Narrow" pitchFamily="34" charset="0"/>
              </a:rPr>
              <a:t>Rekomandime</a:t>
            </a: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en-US" sz="4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97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305799" cy="475456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Terapia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konsiston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përkujdesjen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menaxhimin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sëmundjes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reduktimin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korrigjimin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acidemisë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nxitjen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metabolizmit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laktatit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eleminimin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barit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veshka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ose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dializë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endParaRPr lang="en-U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Ventilimi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hidratimi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dhënia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antibiotikëve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bikarbonatit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natriumit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Hemodiafiltrimi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veno-venoz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vazhdueshëm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trajton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insuficencën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renale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rëndë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Perfuzioni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bikarbonatit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rezulton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CO</a:t>
            </a:r>
            <a:r>
              <a:rPr lang="en-US" sz="12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;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acidozë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brendaqelizore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).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Hemodializa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bikarbonat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–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opsioni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me i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mirë</a:t>
            </a:r>
            <a:endParaRPr lang="en-U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Dikloracetati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– stimulator i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piruvat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dehidrogjenazës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inhibon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proçesin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glikolizës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inotrop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+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Terapi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tjera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kombinimi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glukozë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insulinë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; sodium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nitroprusid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tiaminë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100mg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i.v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pas 50mg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ditë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oral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1-2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javë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</a:p>
          <a:p>
            <a:endParaRPr lang="en-U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Trajtimi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Respektimi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dozimit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deri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ne 2.5g/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ditë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kundërindikimeve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metforminës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diabetikët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marrin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metforminë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nëse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kreatinina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është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vlera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normale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(&lt; 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130 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µ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mol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/l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),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metformina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duhet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vazhdohet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pas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kryhet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ekzaminimi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radiologjik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Nëse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përqëndrimi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kreatininës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serum (&gt;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ose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= 130 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µ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mol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/l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),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metformina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duhet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ndërpritet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zëvendësohet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antidiabetik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tjetër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nëse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është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nevojshme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Proçedura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radiologjike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lëndët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kontrastit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IV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duhet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shtyhet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48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orë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Nëse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kjo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proçedurë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nuk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mund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shtyhet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duhet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ndërmerren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masa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shtesë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parandalimin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acidozës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laktike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hidratim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monitorim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funksionit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renal).</a:t>
            </a:r>
          </a:p>
          <a:p>
            <a:pPr marL="0" indent="0">
              <a:buNone/>
            </a:pPr>
            <a:endParaRPr lang="en-US" sz="1200" u="sng" dirty="0" smtClean="0">
              <a:solidFill>
                <a:schemeClr val="tx1"/>
              </a:solidFill>
              <a:latin typeface="Arial Narrow" pitchFamily="34" charset="0"/>
              <a:hlinkClick r:id="rId2" tooltip="Nederlands tijdschrift voor geneeskunde."/>
            </a:endParaRPr>
          </a:p>
          <a:p>
            <a:pPr marL="0" indent="0">
              <a:buNone/>
            </a:pPr>
            <a:r>
              <a:rPr lang="en-US" sz="1200" u="sng" dirty="0" smtClean="0">
                <a:solidFill>
                  <a:schemeClr val="tx1"/>
                </a:solidFill>
                <a:latin typeface="Arial Narrow" pitchFamily="34" charset="0"/>
                <a:hlinkClick r:id="rId2" tooltip="Nederlands tijdschrift voor geneeskunde."/>
              </a:rPr>
              <a:t>Ned </a:t>
            </a:r>
            <a:r>
              <a:rPr lang="en-US" sz="1200" u="sng" dirty="0" err="1">
                <a:solidFill>
                  <a:schemeClr val="tx1"/>
                </a:solidFill>
                <a:latin typeface="Arial Narrow" pitchFamily="34" charset="0"/>
                <a:hlinkClick r:id="rId2" tooltip="Nederlands tijdschrift voor geneeskunde."/>
              </a:rPr>
              <a:t>Tijdschr</a:t>
            </a:r>
            <a:r>
              <a:rPr lang="en-US" sz="1200" u="sng" dirty="0">
                <a:solidFill>
                  <a:schemeClr val="tx1"/>
                </a:solidFill>
                <a:latin typeface="Arial Narrow" pitchFamily="34" charset="0"/>
                <a:hlinkClick r:id="rId2" tooltip="Nederlands tijdschrift voor geneeskunde."/>
              </a:rPr>
              <a:t> </a:t>
            </a:r>
            <a:r>
              <a:rPr lang="en-US" sz="1200" u="sng" dirty="0" err="1">
                <a:solidFill>
                  <a:schemeClr val="tx1"/>
                </a:solidFill>
                <a:latin typeface="Arial Narrow" pitchFamily="34" charset="0"/>
                <a:hlinkClick r:id="rId2" tooltip="Nederlands tijdschrift voor geneeskunde."/>
              </a:rPr>
              <a:t>Geneeskd</a:t>
            </a:r>
            <a:r>
              <a:rPr lang="en-US" sz="1200" u="sng" dirty="0">
                <a:solidFill>
                  <a:schemeClr val="tx1"/>
                </a:solidFill>
                <a:latin typeface="Arial Narrow" pitchFamily="34" charset="0"/>
                <a:hlinkClick r:id="rId2" tooltip="Nederlands tijdschrift voor geneeskunde."/>
              </a:rPr>
              <a:t>.</a:t>
            </a:r>
            <a:r>
              <a:rPr lang="en-US" sz="1200" dirty="0">
                <a:solidFill>
                  <a:schemeClr val="tx1"/>
                </a:solidFill>
                <a:latin typeface="Arial Narrow" pitchFamily="34" charset="0"/>
              </a:rPr>
              <a:t> 2000 Sep 30;144(40):1903-5.</a:t>
            </a:r>
          </a:p>
          <a:p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Arial Narrow" pitchFamily="34" charset="0"/>
              </a:rPr>
              <a:t>Parandalimi</a:t>
            </a: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sz="4000" dirty="0" err="1" smtClean="0">
                <a:solidFill>
                  <a:schemeClr val="tx1"/>
                </a:solidFill>
                <a:latin typeface="Arial Narrow" pitchFamily="34" charset="0"/>
              </a:rPr>
              <a:t>acidozës</a:t>
            </a: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Narrow" pitchFamily="34" charset="0"/>
              </a:rPr>
              <a:t>laktike</a:t>
            </a: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en-US" sz="4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32343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  <a:softEdge rad="63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8000" b="1" cap="all" dirty="0" err="1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</a:rPr>
              <a:t>Faleminderit</a:t>
            </a:r>
            <a:r>
              <a:rPr lang="en-US" sz="80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!</a:t>
            </a:r>
            <a:endParaRPr lang="en-US" sz="8000" b="1" cap="all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55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 Narrow 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Acidoza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laktike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e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shkaktuar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nga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metformina</a:t>
            </a:r>
            <a:endParaRPr lang="en-US" dirty="0" smtClean="0">
              <a:solidFill>
                <a:schemeClr val="tx1"/>
              </a:solidFill>
              <a:latin typeface="Arial Narrow 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përkufizohet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si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një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sindromë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e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niveleve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rritura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laktateve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në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gjak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( &gt; 5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mmol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/L) me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acidemi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 Narrow "/>
              </a:rPr>
              <a:t> (pH &lt; 7.25)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dhe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HCO</a:t>
            </a:r>
            <a:r>
              <a:rPr lang="en-US" sz="1200" dirty="0" smtClean="0">
                <a:solidFill>
                  <a:schemeClr val="tx1"/>
                </a:solidFill>
                <a:latin typeface="Arial Narrow 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- &lt; 22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mmol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/L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në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pacientët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që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marrin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metforminë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kur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janë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përjashtuar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shkaqe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tjera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acidozës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laktike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).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Arial Narrow 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 Narrow 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Arial Narrow" pitchFamily="34" charset="0"/>
              </a:rPr>
              <a:t>Acidoza</a:t>
            </a: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Narrow" pitchFamily="34" charset="0"/>
              </a:rPr>
              <a:t>laktike</a:t>
            </a:r>
            <a:endParaRPr lang="en-US" sz="4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09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64319"/>
              </p:ext>
            </p:extLst>
          </p:nvPr>
        </p:nvGraphicFramePr>
        <p:xfrm>
          <a:off x="1828800" y="1905000"/>
          <a:ext cx="5867400" cy="3393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4800600"/>
              </a:tblGrid>
              <a:tr h="55368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 "/>
                        </a:rPr>
                        <a:t>Tipi </a:t>
                      </a:r>
                      <a:endParaRPr lang="en-US" dirty="0">
                        <a:solidFill>
                          <a:schemeClr val="tx1"/>
                        </a:solidFill>
                        <a:latin typeface="Arial Narrow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 Narrow "/>
                        </a:rPr>
                        <a:t>Shkaktari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 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Arial Narrow "/>
                      </a:endParaRPr>
                    </a:p>
                  </a:txBody>
                  <a:tcPr/>
                </a:tc>
              </a:tr>
              <a:tr h="43691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itchFamily="34" charset="0"/>
                        </a:rPr>
                        <a:t>A</a:t>
                      </a:r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 Narrow" pitchFamily="34" charset="0"/>
                        </a:rPr>
                        <a:t>Hipoksia</a:t>
                      </a:r>
                      <a:r>
                        <a:rPr lang="en-US" dirty="0" smtClean="0">
                          <a:latin typeface="Arial Narrow" pitchFamily="34" charset="0"/>
                        </a:rPr>
                        <a:t> </a:t>
                      </a:r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2142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itchFamily="34" charset="0"/>
                        </a:rPr>
                        <a:t>B 1</a:t>
                      </a:r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rastet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septike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insuficence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hepatike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renale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melit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neoplazëm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malarje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kolerë</a:t>
                      </a:r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12766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itchFamily="34" charset="0"/>
                        </a:rPr>
                        <a:t>B 2</a:t>
                      </a:r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toksicititeti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barnave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metformina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fenformina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aspirina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paracetamoli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negrami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izoniazidi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nitroprusidi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natriumit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katekolaminat</a:t>
                      </a:r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5536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itchFamily="34" charset="0"/>
                        </a:rPr>
                        <a:t>B 3</a:t>
                      </a:r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grand-mal,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aktiviteti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fizik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rritur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1"/>
                </a:solidFill>
                <a:latin typeface="Arial Narrow "/>
              </a:rPr>
              <a:t>Tipet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e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acidozës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laktike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br>
              <a:rPr lang="en-US" dirty="0">
                <a:solidFill>
                  <a:schemeClr val="tx1"/>
                </a:solidFill>
                <a:latin typeface="Arial Narrow 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74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>
                <a:solidFill>
                  <a:schemeClr val="tx1"/>
                </a:solidFill>
                <a:latin typeface="Arial Narrow "/>
              </a:rPr>
              <a:t>Incidenca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: 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2-10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raste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për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100.000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pacientë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që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marrin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metforminën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në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vit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  <a:latin typeface="Arial Narrow 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Prevalenca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: 2-5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raste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për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100.000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pacientë</a:t>
            </a:r>
            <a:endParaRPr lang="en-US" dirty="0" smtClean="0">
              <a:solidFill>
                <a:schemeClr val="tx1"/>
              </a:solidFill>
              <a:latin typeface="Arial Narrow 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 Narrow 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Acidoza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laktike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e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shkaktuar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nga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metformina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llogaritet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për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rreth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0.1-1 %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pacientëve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totalit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pranuar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në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njësinë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e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kujdesit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intensiv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 Narrow 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Shkalla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e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mortalitetit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30-50%.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Arial Narrow 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Rastet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shumta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ndodhin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në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pacientët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me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sëmundje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akute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si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p.sh.,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insuficenca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renale</a:t>
            </a:r>
            <a:endParaRPr lang="en-US" dirty="0">
              <a:solidFill>
                <a:schemeClr val="tx1"/>
              </a:solidFill>
              <a:latin typeface="Arial Narrow 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3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1447800"/>
            <a:ext cx="7747000" cy="4678363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Debat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serioz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-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roli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saktë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metforminës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zhvillimin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acidozës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laktike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?</a:t>
            </a:r>
          </a:p>
          <a:p>
            <a:endParaRPr lang="en-U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Grupi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i Cochrane, COSMIC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studimi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prospektiv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i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Mbretërisë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Bashkuar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mbi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diabetin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kanë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kontestuar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ekzistencën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acidozës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laktike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prani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metforminës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Termi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“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acidozë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laktike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–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nxitur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nga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metformina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” u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zëvendesua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me “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acidoza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laktike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–e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lidhur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metforminën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”.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Efekti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pavarur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barit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– i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paqartë</a:t>
            </a:r>
            <a:endParaRPr lang="en-U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1100" i="1" dirty="0">
                <a:solidFill>
                  <a:schemeClr val="tx1"/>
                </a:solidFill>
                <a:latin typeface="Arial Narrow" pitchFamily="34" charset="0"/>
              </a:rPr>
              <a:t>Cochrane Database </a:t>
            </a:r>
            <a:r>
              <a:rPr lang="en-US" sz="1100" i="1" dirty="0" err="1">
                <a:solidFill>
                  <a:schemeClr val="tx1"/>
                </a:solidFill>
                <a:latin typeface="Arial Narrow" pitchFamily="34" charset="0"/>
              </a:rPr>
              <a:t>Syst</a:t>
            </a:r>
            <a:r>
              <a:rPr lang="en-US" sz="1100" i="1" dirty="0">
                <a:solidFill>
                  <a:schemeClr val="tx1"/>
                </a:solidFill>
                <a:latin typeface="Arial Narrow" pitchFamily="34" charset="0"/>
              </a:rPr>
              <a:t> Rev</a:t>
            </a:r>
            <a:r>
              <a:rPr lang="en-US" sz="1100" dirty="0">
                <a:solidFill>
                  <a:schemeClr val="tx1"/>
                </a:solidFill>
                <a:latin typeface="Arial Narrow" pitchFamily="34" charset="0"/>
              </a:rPr>
              <a:t> 2010, </a:t>
            </a:r>
            <a:r>
              <a:rPr lang="en-US" sz="1100" b="1" dirty="0">
                <a:solidFill>
                  <a:schemeClr val="tx1"/>
                </a:solidFill>
                <a:latin typeface="Arial Narrow" pitchFamily="34" charset="0"/>
              </a:rPr>
              <a:t>4:</a:t>
            </a:r>
            <a:r>
              <a:rPr lang="en-US" sz="1100" dirty="0">
                <a:solidFill>
                  <a:schemeClr val="tx1"/>
                </a:solidFill>
                <a:latin typeface="Arial Narrow" pitchFamily="34" charset="0"/>
              </a:rPr>
              <a:t>CD0002967</a:t>
            </a:r>
            <a:r>
              <a:rPr lang="en-US" sz="11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1100" dirty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1100" i="1" dirty="0">
                <a:solidFill>
                  <a:schemeClr val="tx1"/>
                </a:solidFill>
                <a:latin typeface="Arial Narrow" pitchFamily="34" charset="0"/>
              </a:rPr>
              <a:t>Diabetes Care</a:t>
            </a:r>
            <a:r>
              <a:rPr lang="en-US" sz="1100" dirty="0">
                <a:solidFill>
                  <a:schemeClr val="tx1"/>
                </a:solidFill>
                <a:latin typeface="Arial Narrow" pitchFamily="34" charset="0"/>
              </a:rPr>
              <a:t> 2005, </a:t>
            </a:r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28:</a:t>
            </a:r>
            <a:r>
              <a:rPr lang="en-US" sz="1100" dirty="0" smtClean="0">
                <a:solidFill>
                  <a:schemeClr val="tx1"/>
                </a:solidFill>
                <a:latin typeface="Arial Narrow" pitchFamily="34" charset="0"/>
              </a:rPr>
              <a:t>539-543</a:t>
            </a:r>
          </a:p>
          <a:p>
            <a:pPr marL="0" indent="0">
              <a:buNone/>
            </a:pPr>
            <a:r>
              <a:rPr lang="en-US" sz="1100" i="1" dirty="0">
                <a:solidFill>
                  <a:schemeClr val="tx1"/>
                </a:solidFill>
                <a:latin typeface="Arial Narrow" pitchFamily="34" charset="0"/>
              </a:rPr>
              <a:t>Lancet</a:t>
            </a:r>
            <a:r>
              <a:rPr lang="en-US" sz="1100" dirty="0">
                <a:solidFill>
                  <a:schemeClr val="tx1"/>
                </a:solidFill>
                <a:latin typeface="Arial Narrow" pitchFamily="34" charset="0"/>
              </a:rPr>
              <a:t> 1998, </a:t>
            </a:r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352:</a:t>
            </a:r>
            <a:r>
              <a:rPr lang="en-US" sz="1100" dirty="0" smtClean="0">
                <a:solidFill>
                  <a:schemeClr val="tx1"/>
                </a:solidFill>
                <a:latin typeface="Arial Narrow" pitchFamily="34" charset="0"/>
              </a:rPr>
              <a:t>854-865</a:t>
            </a:r>
            <a:r>
              <a:rPr lang="en-US" sz="1100" b="1" dirty="0">
                <a:solidFill>
                  <a:schemeClr val="tx1"/>
                </a:solidFill>
                <a:latin typeface="Arial Narrow" pitchFamily="34" charset="0"/>
              </a:rPr>
              <a:t>(UKPDS </a:t>
            </a:r>
            <a:r>
              <a:rPr lang="en-US" sz="1100" b="1" dirty="0" smtClean="0">
                <a:solidFill>
                  <a:schemeClr val="tx1"/>
                </a:solidFill>
                <a:latin typeface="Arial Narrow" pitchFamily="34" charset="0"/>
              </a:rPr>
              <a:t>34)</a:t>
            </a:r>
            <a:endParaRPr lang="en-US" sz="1100" dirty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gjitha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rastet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e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raportuara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acidozës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laktike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shkaktuara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nga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metformina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ndodhin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në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pacientë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me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probleme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hemodinamike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hipotension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dhe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metabolike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sëmundje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hepatike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 "/>
              </a:rPr>
              <a:t>ose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renale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metabolizmi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i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dëmtuar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i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laktatit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).</a:t>
            </a:r>
            <a:endParaRPr lang="en-US" dirty="0">
              <a:solidFill>
                <a:schemeClr val="tx1"/>
              </a:solidFill>
              <a:latin typeface="Arial Narrow "/>
            </a:endParaRPr>
          </a:p>
          <a:p>
            <a:endParaRPr lang="en-US" dirty="0" smtClean="0">
              <a:solidFill>
                <a:schemeClr val="tx1"/>
              </a:solidFill>
              <a:latin typeface="Arial Narrow 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Moszgjidhja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e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problemit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është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kritike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Arial Narrow 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Shenjat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: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dobësi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diskonfort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abdominal,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vjella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aritmi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hipoksi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indeve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dhimbje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muskulare</a:t>
            </a:r>
            <a:r>
              <a:rPr lang="en-US" dirty="0">
                <a:solidFill>
                  <a:schemeClr val="tx1"/>
                </a:solidFill>
                <a:latin typeface="Arial Narrow 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shok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ftohje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në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ekstremitete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cianozë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insuficencë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renale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akute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ose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hepatike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Arial Narrow 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Marrdhënia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metforminë-acidozë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laktike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është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komplekse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Arial Narrow 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 Narrow "/>
              </a:rPr>
              <a:t>Bari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mund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te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jetë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shkak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bashkpërgjegjës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ose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rastësi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 (e </a:t>
            </a:r>
            <a:r>
              <a:rPr lang="en-US" dirty="0" err="1" smtClean="0">
                <a:solidFill>
                  <a:schemeClr val="tx1"/>
                </a:solidFill>
                <a:latin typeface="Arial Narrow "/>
              </a:rPr>
              <a:t>paqartë</a:t>
            </a:r>
            <a:r>
              <a:rPr lang="en-US" dirty="0" smtClean="0">
                <a:solidFill>
                  <a:schemeClr val="tx1"/>
                </a:solidFill>
                <a:latin typeface="Arial Narrow "/>
              </a:rPr>
              <a:t>). </a:t>
            </a:r>
            <a:endParaRPr lang="en-US" dirty="0">
              <a:solidFill>
                <a:schemeClr val="tx1"/>
              </a:solidFill>
              <a:latin typeface="Arial Narrow 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343400" y="2679192"/>
            <a:ext cx="4572000" cy="3447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Arial Narrow "/>
            </a:endParaRPr>
          </a:p>
          <a:p>
            <a:endParaRPr lang="en-US" sz="1600" dirty="0">
              <a:solidFill>
                <a:schemeClr val="tx1"/>
              </a:solidFill>
              <a:latin typeface="Arial Narrow 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7239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6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143000"/>
            <a:ext cx="7408333" cy="4983163"/>
          </a:xfrm>
        </p:spPr>
        <p:txBody>
          <a:bodyPr>
            <a:normAutofit fontScale="92500" lnSpcReduction="10000"/>
          </a:bodyPr>
          <a:lstStyle/>
          <a:p>
            <a:endParaRPr lang="en-US" sz="2000" dirty="0" smtClean="0">
              <a:solidFill>
                <a:schemeClr val="tx1"/>
              </a:solidFill>
              <a:latin typeface="Arial Narrow "/>
            </a:endParaRPr>
          </a:p>
          <a:p>
            <a:endParaRPr lang="en-US" sz="2000" dirty="0">
              <a:solidFill>
                <a:schemeClr val="tx1"/>
              </a:solidFill>
              <a:latin typeface="Arial Narrow "/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Kujdesi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kufizimin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e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përdorimit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metforminës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për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trajtimin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e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diabetit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tipit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2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është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racionalizuar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mbi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bazën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e 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: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Arial Narrow 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1 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)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identitetin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saj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kimik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si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një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biguanid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endParaRPr lang="en-US" sz="2000" dirty="0" smtClean="0">
              <a:solidFill>
                <a:schemeClr val="tx1"/>
              </a:solidFill>
              <a:latin typeface="Arial Narrow 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Arial Narrow 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2 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aftësise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për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ndryshuar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metabolizmin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hepatik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intermediar</a:t>
            </a:r>
            <a:endParaRPr lang="en-US" sz="2000" dirty="0" smtClean="0">
              <a:solidFill>
                <a:schemeClr val="tx1"/>
              </a:solidFill>
              <a:latin typeface="Arial Narrow 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Arial Narrow 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3 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administrimit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saj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individët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cilët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mund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jenë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riskantë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zhvillimin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e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acidozës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laktike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endParaRPr lang="en-US" sz="2000" dirty="0" smtClean="0">
              <a:solidFill>
                <a:schemeClr val="tx1"/>
              </a:solidFill>
              <a:latin typeface="Arial Narrow 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Arial Narrow 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4 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)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dhënat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epidemiologjike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limituara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krahasojne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incidencën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e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acidozës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laktike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në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pacientët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me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diabet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të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cilët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ishin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trajtuar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Metforminë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krahasim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me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ata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që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 "/>
              </a:rPr>
              <a:t>nuk</a:t>
            </a:r>
            <a:r>
              <a:rPr lang="en-US" sz="2000" dirty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ishin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 "/>
              </a:rPr>
              <a:t>trajtuar</a:t>
            </a:r>
            <a:r>
              <a:rPr lang="en-US" sz="2000" dirty="0" smtClean="0">
                <a:solidFill>
                  <a:schemeClr val="tx1"/>
                </a:solidFill>
                <a:latin typeface="Arial Narrow "/>
              </a:rPr>
              <a:t>.</a:t>
            </a:r>
            <a:endParaRPr lang="en-US" sz="2000" dirty="0">
              <a:solidFill>
                <a:schemeClr val="tx1"/>
              </a:solidFill>
              <a:latin typeface="Arial Narrow 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990600"/>
            <a:ext cx="7747000" cy="513556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studim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amerikan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nuk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tregoi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evidencë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terapia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metforminë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ishte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lidhur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risk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lartë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acidozës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laktike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ose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nivele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rritura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laktatit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krahasuar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trajtime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tjera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anti-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hiperglicemike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nëse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bari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përshkruhej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kushtet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studimit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duke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marre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parasysh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kundërindikimet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194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studime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SHBA,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nuk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pati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raste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fatale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jo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-fatale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acidozës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laktike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36,893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pacientë-vite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ne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grupin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metformines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ose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30,109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pacientë-vite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grupin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jo-metforminës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Studimi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kanadez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- 11,800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pacientë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që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merrnin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metforminë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një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mesatare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prej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rreth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2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vjetësh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vetëm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2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pacientë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patën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acidozë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laktike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incidenca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: 9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raste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për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100,000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vite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ekspozimit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).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23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vitet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fundit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nuk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evidenca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Shqipëri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(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2013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paraqitet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1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rast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i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vetëm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nga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mbidozimi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i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barit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insuficencë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multiorganike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)</a:t>
            </a:r>
          </a:p>
          <a:p>
            <a:pPr marL="0" indent="0">
              <a:buNone/>
            </a:pPr>
            <a:endParaRPr lang="en-US" sz="1100" i="1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1100" i="1" dirty="0" smtClean="0">
                <a:latin typeface="Arial Narrow" pitchFamily="34" charset="0"/>
              </a:rPr>
              <a:t>Arch </a:t>
            </a:r>
            <a:r>
              <a:rPr lang="en-US" sz="1100" i="1" dirty="0">
                <a:latin typeface="Arial Narrow" pitchFamily="34" charset="0"/>
              </a:rPr>
              <a:t>Intern Med</a:t>
            </a:r>
            <a:r>
              <a:rPr lang="en-US" sz="1100" dirty="0">
                <a:latin typeface="Arial Narrow" pitchFamily="34" charset="0"/>
              </a:rPr>
              <a:t> 2003, </a:t>
            </a:r>
            <a:r>
              <a:rPr lang="en-US" sz="1100" b="1" dirty="0">
                <a:latin typeface="Arial Narrow" pitchFamily="34" charset="0"/>
              </a:rPr>
              <a:t>163</a:t>
            </a:r>
            <a:r>
              <a:rPr lang="en-US" sz="1100" dirty="0">
                <a:latin typeface="Arial Narrow" pitchFamily="34" charset="0"/>
              </a:rPr>
              <a:t>(21)</a:t>
            </a:r>
            <a:r>
              <a:rPr lang="en-US" sz="1100" b="1" dirty="0">
                <a:latin typeface="Arial Narrow" pitchFamily="34" charset="0"/>
              </a:rPr>
              <a:t>:</a:t>
            </a:r>
            <a:r>
              <a:rPr lang="en-US" sz="1100" dirty="0" smtClean="0">
                <a:latin typeface="Arial Narrow" pitchFamily="34" charset="0"/>
              </a:rPr>
              <a:t>2594-2602</a:t>
            </a:r>
            <a:endParaRPr lang="en-US" sz="11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1100" i="1" dirty="0">
                <a:latin typeface="Arial Narrow" pitchFamily="34" charset="0"/>
              </a:rPr>
              <a:t>Diabetes Care</a:t>
            </a:r>
            <a:r>
              <a:rPr lang="en-US" sz="1100" dirty="0">
                <a:latin typeface="Arial Narrow" pitchFamily="34" charset="0"/>
              </a:rPr>
              <a:t> 1999, </a:t>
            </a:r>
            <a:r>
              <a:rPr lang="en-US" sz="1100" b="1" dirty="0" smtClean="0">
                <a:latin typeface="Arial Narrow" pitchFamily="34" charset="0"/>
              </a:rPr>
              <a:t>22:</a:t>
            </a:r>
            <a:r>
              <a:rPr lang="en-US" sz="1100" dirty="0" smtClean="0">
                <a:latin typeface="Arial Narrow" pitchFamily="34" charset="0"/>
              </a:rPr>
              <a:t>925</a:t>
            </a:r>
          </a:p>
          <a:p>
            <a:pPr marL="0" indent="0">
              <a:buNone/>
            </a:pPr>
            <a:r>
              <a:rPr lang="en-US" sz="1100" b="1" dirty="0"/>
              <a:t>Medical </a:t>
            </a:r>
            <a:r>
              <a:rPr lang="en-US" sz="1100" b="1" dirty="0" smtClean="0"/>
              <a:t>Archives</a:t>
            </a:r>
            <a:r>
              <a:rPr lang="en-US" sz="1100" dirty="0" smtClean="0"/>
              <a:t>, Periodical </a:t>
            </a:r>
            <a:r>
              <a:rPr lang="en-US" sz="1100" dirty="0"/>
              <a:t>of AVICENA, </a:t>
            </a:r>
            <a:r>
              <a:rPr lang="en-US" sz="1100" dirty="0" err="1"/>
              <a:t>d.o.o</a:t>
            </a:r>
            <a:r>
              <a:rPr lang="en-US" sz="1100"/>
              <a:t>., </a:t>
            </a:r>
            <a:r>
              <a:rPr lang="en-US" sz="1100" smtClean="0"/>
              <a:t>Sarajevo 2013</a:t>
            </a:r>
            <a:endParaRPr lang="en-US" sz="1100" dirty="0">
              <a:latin typeface="Arial Narrow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987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930</TotalTime>
  <Words>1204</Words>
  <Application>Microsoft Office PowerPoint</Application>
  <PresentationFormat>On-screen Show (4:3)</PresentationFormat>
  <Paragraphs>126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INCIDENCA, MENAXHIMI DHE PARANDALIMI I ACIDOZËS LAKTIKE TË SHKAKTUAR NGA METFORMINA</vt:lpstr>
      <vt:lpstr>Acidoza laktike</vt:lpstr>
      <vt:lpstr>Tipet e acidozës laktike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Patomekanizmi i acidozës laktike të shkaktuar nga metformina</vt:lpstr>
      <vt:lpstr>PowerPoint Presentation</vt:lpstr>
      <vt:lpstr>PowerPoint Presentation</vt:lpstr>
      <vt:lpstr> Rekomandimet e AIFA (2011) për ndërprerjen e Metforminës ne DM2 </vt:lpstr>
      <vt:lpstr>Kur duhet të ndërpritet metformina ?</vt:lpstr>
      <vt:lpstr>Rekomandime </vt:lpstr>
      <vt:lpstr>Trajtimi</vt:lpstr>
      <vt:lpstr>Parandalimi i acidozës laktike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INCIDENCA, MENAXHIMI DHE PREVENTIMI I ACIDOZES LAKTIKE TE SHKAKTUAR NGA METFORMINA</dc:title>
  <dc:creator>a</dc:creator>
  <cp:lastModifiedBy>a</cp:lastModifiedBy>
  <cp:revision>169</cp:revision>
  <dcterms:created xsi:type="dcterms:W3CDTF">2006-08-16T00:00:00Z</dcterms:created>
  <dcterms:modified xsi:type="dcterms:W3CDTF">2015-06-25T09:16:48Z</dcterms:modified>
</cp:coreProperties>
</file>