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6" r:id="rId2"/>
    <p:sldId id="264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5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5056"/>
    <a:srgbClr val="36393A"/>
    <a:srgbClr val="343739"/>
    <a:srgbClr val="6BB4A0"/>
    <a:srgbClr val="9D3393"/>
    <a:srgbClr val="8CC63F"/>
    <a:srgbClr val="EBB924"/>
    <a:srgbClr val="00B1B0"/>
    <a:srgbClr val="233E99"/>
    <a:srgbClr val="5859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>
        <p:scale>
          <a:sx n="150" d="100"/>
          <a:sy n="150" d="100"/>
        </p:scale>
        <p:origin x="-3552" y="-7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C125D-F442-6C46-A1F8-1BD9293CCDB2}" type="datetimeFigureOut">
              <a:rPr lang="en-US" smtClean="0"/>
              <a:pPr/>
              <a:t>11/12/14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0E33E-E782-384B-8405-BCEE85607FB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C125D-F442-6C46-A1F8-1BD9293CCDB2}" type="datetimeFigureOut">
              <a:rPr lang="en-US" smtClean="0"/>
              <a:pPr/>
              <a:t>11/12/14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0E33E-E782-384B-8405-BCEE85607FB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C125D-F442-6C46-A1F8-1BD9293CCDB2}" type="datetimeFigureOut">
              <a:rPr lang="en-US" smtClean="0"/>
              <a:pPr/>
              <a:t>11/12/14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0E33E-E782-384B-8405-BCEE85607FB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C125D-F442-6C46-A1F8-1BD9293CCDB2}" type="datetimeFigureOut">
              <a:rPr lang="en-US" smtClean="0"/>
              <a:pPr/>
              <a:t>11/12/14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0E33E-E782-384B-8405-BCEE85607FB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C125D-F442-6C46-A1F8-1BD9293CCDB2}" type="datetimeFigureOut">
              <a:rPr lang="en-US" smtClean="0"/>
              <a:pPr/>
              <a:t>11/12/14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0E33E-E782-384B-8405-BCEE85607FB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C125D-F442-6C46-A1F8-1BD9293CCDB2}" type="datetimeFigureOut">
              <a:rPr lang="en-US" smtClean="0"/>
              <a:pPr/>
              <a:t>11/12/14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0E33E-E782-384B-8405-BCEE85607FB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C125D-F442-6C46-A1F8-1BD9293CCDB2}" type="datetimeFigureOut">
              <a:rPr lang="en-US" smtClean="0"/>
              <a:pPr/>
              <a:t>11/12/14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0E33E-E782-384B-8405-BCEE85607FB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C125D-F442-6C46-A1F8-1BD9293CCDB2}" type="datetimeFigureOut">
              <a:rPr lang="en-US" smtClean="0"/>
              <a:pPr/>
              <a:t>11/12/14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0E33E-E782-384B-8405-BCEE85607FB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C125D-F442-6C46-A1F8-1BD9293CCDB2}" type="datetimeFigureOut">
              <a:rPr lang="en-US" smtClean="0"/>
              <a:pPr/>
              <a:t>11/12/14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0E33E-E782-384B-8405-BCEE85607FB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C125D-F442-6C46-A1F8-1BD9293CCDB2}" type="datetimeFigureOut">
              <a:rPr lang="en-US" smtClean="0"/>
              <a:pPr/>
              <a:t>11/12/14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0E33E-E782-384B-8405-BCEE85607FB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C125D-F442-6C46-A1F8-1BD9293CCDB2}" type="datetimeFigureOut">
              <a:rPr lang="en-US" smtClean="0"/>
              <a:pPr/>
              <a:t>11/12/14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0E33E-E782-384B-8405-BCEE85607FB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C125D-F442-6C46-A1F8-1BD9293CCDB2}" type="datetimeFigureOut">
              <a:rPr lang="en-US" smtClean="0"/>
              <a:pPr/>
              <a:t>11/12/14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0E33E-E782-384B-8405-BCEE85607FB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4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7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Q_FUNDIT_OK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0" y="2667000"/>
            <a:ext cx="27016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venir Black"/>
                <a:cs typeface="Avenir Black"/>
              </a:rPr>
              <a:t>MIRËSEVINI</a:t>
            </a:r>
            <a:endParaRPr lang="en-US" sz="3200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02781" y="3185011"/>
            <a:ext cx="1939636" cy="307777"/>
          </a:xfrm>
          <a:prstGeom prst="rect">
            <a:avLst/>
          </a:prstGeom>
          <a:noFill/>
        </p:spPr>
        <p:txBody>
          <a:bodyPr wrap="square" lIns="144000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venir Medium"/>
                <a:cs typeface="Avenir Medium"/>
              </a:rPr>
              <a:t>DHJETOR 2014</a:t>
            </a:r>
            <a:endParaRPr lang="en-US" sz="1400" dirty="0">
              <a:solidFill>
                <a:schemeClr val="bg1"/>
              </a:solidFill>
              <a:latin typeface="Avenir Medium"/>
              <a:cs typeface="Avenir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2389909"/>
            <a:ext cx="34636" cy="18010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32702" y="3423047"/>
            <a:ext cx="2649297" cy="615553"/>
          </a:xfrm>
          <a:prstGeom prst="rect">
            <a:avLst/>
          </a:prstGeom>
          <a:noFill/>
        </p:spPr>
        <p:txBody>
          <a:bodyPr wrap="square" lIns="144000" rtlCol="0">
            <a:spAutoFit/>
          </a:bodyPr>
          <a:lstStyle/>
          <a:p>
            <a:r>
              <a:rPr lang="tr-TR" sz="2000" dirty="0" smtClean="0">
                <a:solidFill>
                  <a:schemeClr val="bg1"/>
                </a:solidFill>
                <a:latin typeface="Avenir Black"/>
                <a:cs typeface="Avenir Black"/>
              </a:rPr>
              <a:t>ERJON ÇINA (MA)</a:t>
            </a:r>
            <a:endParaRPr lang="tr-TR" sz="2000" dirty="0">
              <a:solidFill>
                <a:schemeClr val="bg1"/>
              </a:solidFill>
              <a:latin typeface="Avenir Black"/>
              <a:cs typeface="Avenir Black"/>
            </a:endParaRPr>
          </a:p>
          <a:p>
            <a:r>
              <a:rPr lang="tr-TR" sz="1400" dirty="0" smtClean="0">
                <a:solidFill>
                  <a:schemeClr val="bg1"/>
                </a:solidFill>
                <a:latin typeface="Avenir Medium"/>
                <a:cs typeface="Avenir Medium"/>
              </a:rPr>
              <a:t>DREJTOR TEKNIK</a:t>
            </a:r>
            <a:endParaRPr lang="tr-TR" sz="1400" dirty="0">
              <a:solidFill>
                <a:schemeClr val="bg1"/>
              </a:solidFill>
              <a:latin typeface="Avenir Medium"/>
              <a:cs typeface="Avenir Medium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32703" y="3990201"/>
            <a:ext cx="2133600" cy="276999"/>
          </a:xfrm>
          <a:prstGeom prst="rect">
            <a:avLst/>
          </a:prstGeom>
          <a:noFill/>
        </p:spPr>
        <p:txBody>
          <a:bodyPr wrap="square" lIns="144000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venir Next Demi Bold"/>
                <a:cs typeface="Avenir Next Demi Bold"/>
              </a:rPr>
              <a:t>PROFARMA SH.A.</a:t>
            </a:r>
          </a:p>
        </p:txBody>
      </p:sp>
    </p:spTree>
    <p:extLst>
      <p:ext uri="{BB962C8B-B14F-4D97-AF65-F5344CB8AC3E}">
        <p14:creationId xmlns:p14="http://schemas.microsoft.com/office/powerpoint/2010/main" val="3054399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FOND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209800"/>
            <a:ext cx="5511800" cy="4064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801533"/>
            <a:ext cx="5511800" cy="4064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020733"/>
            <a:ext cx="5511800" cy="40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924800" cy="381000"/>
          </a:xfrm>
        </p:spPr>
        <p:txBody>
          <a:bodyPr anchor="t">
            <a:noAutofit/>
          </a:bodyPr>
          <a:lstStyle/>
          <a:p>
            <a:pPr algn="l">
              <a:lnSpc>
                <a:spcPct val="90000"/>
              </a:lnSpc>
            </a:pPr>
            <a:r>
              <a:rPr lang="it-IT" sz="220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VLERA E RISKUT</a:t>
            </a:r>
            <a:endParaRPr lang="en-US" sz="2200" b="1" kern="1100" dirty="0">
              <a:solidFill>
                <a:srgbClr val="4D5056"/>
              </a:solidFill>
              <a:latin typeface="Avenir Black"/>
              <a:cs typeface="Avenir Blac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86691"/>
            <a:ext cx="240910" cy="104394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8305800" y="6400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BB4A0"/>
                </a:solidFill>
                <a:latin typeface="Avenir Black"/>
                <a:cs typeface="Avenir Black"/>
              </a:rPr>
              <a:t>&lt;</a:t>
            </a:r>
            <a:r>
              <a:rPr lang="en-US" dirty="0" smtClean="0">
                <a:solidFill>
                  <a:srgbClr val="36393A"/>
                </a:solidFill>
                <a:latin typeface="Avenir Next Medium"/>
                <a:cs typeface="Avenir Next Medium"/>
              </a:rPr>
              <a:t>09</a:t>
            </a:r>
            <a:r>
              <a:rPr lang="en-US" b="1" dirty="0" smtClean="0">
                <a:solidFill>
                  <a:srgbClr val="6BB4A0"/>
                </a:solidFill>
                <a:latin typeface="Avenir Black"/>
                <a:cs typeface="Avenir Black"/>
              </a:rPr>
              <a:t>&gt;</a:t>
            </a:r>
            <a:endParaRPr lang="en-US" b="1" dirty="0">
              <a:solidFill>
                <a:srgbClr val="6BB4A0"/>
              </a:solidFill>
              <a:latin typeface="Avenir Black"/>
              <a:cs typeface="Avenir Black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85800" y="762000"/>
            <a:ext cx="7924800" cy="1371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nl-NL" sz="1600" kern="1100" dirty="0" err="1" smtClean="0">
                <a:solidFill>
                  <a:srgbClr val="4D5056"/>
                </a:solidFill>
                <a:latin typeface="Avenir Medium"/>
                <a:cs typeface="Avenir Medium"/>
              </a:rPr>
              <a:t>Vlera</a:t>
            </a:r>
            <a:r>
              <a:rPr lang="nl-NL" sz="16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e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riskut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RPN,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është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 smtClean="0">
                <a:solidFill>
                  <a:srgbClr val="4D5056"/>
                </a:solidFill>
                <a:latin typeface="Avenir Medium"/>
                <a:cs typeface="Avenir Medium"/>
              </a:rPr>
              <a:t>produkt</a:t>
            </a:r>
            <a:r>
              <a:rPr lang="nl-NL" sz="16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i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shumëzimit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të 3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kritereve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 smtClean="0">
                <a:solidFill>
                  <a:srgbClr val="4D5056"/>
                </a:solidFill>
                <a:latin typeface="Avenir Medium"/>
                <a:cs typeface="Avenir Medium"/>
              </a:rPr>
              <a:t>thelbësore</a:t>
            </a:r>
            <a:endParaRPr lang="nl-NL" sz="1600" kern="1100" dirty="0" smtClean="0">
              <a:solidFill>
                <a:srgbClr val="4D5056"/>
              </a:solidFill>
              <a:latin typeface="Avenir Medium"/>
              <a:cs typeface="Avenir Medium"/>
            </a:endParaRPr>
          </a:p>
          <a:p>
            <a:pPr algn="l">
              <a:lnSpc>
                <a:spcPct val="90000"/>
              </a:lnSpc>
            </a:pPr>
            <a:r>
              <a:rPr lang="nl-NL" sz="1600" kern="1100" dirty="0" err="1" smtClean="0">
                <a:solidFill>
                  <a:srgbClr val="4D5056"/>
                </a:solidFill>
                <a:latin typeface="Avenir Medium"/>
                <a:cs typeface="Avenir Medium"/>
              </a:rPr>
              <a:t>në</a:t>
            </a:r>
            <a:r>
              <a:rPr lang="nl-NL" sz="16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vlerësimin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e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riskut</a:t>
            </a:r>
            <a:r>
              <a:rPr lang="nl-NL" sz="16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:</a:t>
            </a:r>
          </a:p>
          <a:p>
            <a:pPr algn="l">
              <a:lnSpc>
                <a:spcPct val="110000"/>
              </a:lnSpc>
            </a:pPr>
            <a:r>
              <a:rPr lang="nl-NL" sz="1600" kern="1100" dirty="0" smtClean="0">
                <a:solidFill>
                  <a:srgbClr val="6BB4A0"/>
                </a:solidFill>
                <a:latin typeface="Avenir Black"/>
                <a:cs typeface="Avenir Black"/>
              </a:rPr>
              <a:t>A </a:t>
            </a:r>
            <a:r>
              <a:rPr lang="nl-NL" sz="1600" kern="1100" dirty="0" err="1" smtClean="0">
                <a:solidFill>
                  <a:srgbClr val="4D5056"/>
                </a:solidFill>
                <a:latin typeface="Avenir Black"/>
                <a:cs typeface="Avenir Black"/>
              </a:rPr>
              <a:t>Ngjarja</a:t>
            </a:r>
            <a:r>
              <a:rPr lang="nl-NL" sz="1600" kern="1100" dirty="0">
                <a:solidFill>
                  <a:srgbClr val="4D5056"/>
                </a:solidFill>
                <a:latin typeface="Avenir Black"/>
                <a:cs typeface="Avenir Black"/>
              </a:rPr>
              <a:t/>
            </a:r>
            <a:br>
              <a:rPr lang="nl-NL" sz="1600" kern="1100" dirty="0">
                <a:solidFill>
                  <a:srgbClr val="4D5056"/>
                </a:solidFill>
                <a:latin typeface="Avenir Black"/>
                <a:cs typeface="Avenir Black"/>
              </a:rPr>
            </a:br>
            <a:r>
              <a:rPr lang="nl-NL" sz="1600" kern="1100" dirty="0" smtClean="0">
                <a:solidFill>
                  <a:srgbClr val="6BB4A0"/>
                </a:solidFill>
                <a:latin typeface="Avenir Black"/>
                <a:cs typeface="Avenir Black"/>
              </a:rPr>
              <a:t>B</a:t>
            </a:r>
            <a:r>
              <a:rPr lang="nl-NL" sz="16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 smtClean="0">
                <a:solidFill>
                  <a:srgbClr val="4D5056"/>
                </a:solidFill>
                <a:latin typeface="Avenir Black"/>
                <a:cs typeface="Avenir Black"/>
              </a:rPr>
              <a:t>Vlerësimi</a:t>
            </a:r>
            <a:r>
              <a:rPr lang="nl-NL" sz="160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 </a:t>
            </a:r>
            <a:r>
              <a:rPr lang="nl-NL" sz="1600" kern="1100" dirty="0">
                <a:solidFill>
                  <a:srgbClr val="4D5056"/>
                </a:solidFill>
                <a:latin typeface="Avenir Black"/>
                <a:cs typeface="Avenir Black"/>
              </a:rPr>
              <a:t>i </a:t>
            </a:r>
            <a:r>
              <a:rPr lang="nl-NL" sz="1600" kern="1100" dirty="0" err="1">
                <a:solidFill>
                  <a:srgbClr val="4D5056"/>
                </a:solidFill>
                <a:latin typeface="Avenir Black"/>
                <a:cs typeface="Avenir Black"/>
              </a:rPr>
              <a:t>dëmit</a:t>
            </a:r>
            <a:r>
              <a:rPr lang="nl-NL" sz="1600" kern="1100" dirty="0">
                <a:solidFill>
                  <a:srgbClr val="4D5056"/>
                </a:solidFill>
                <a:latin typeface="Avenir Black"/>
                <a:cs typeface="Avenir Black"/>
              </a:rPr>
              <a:t> </a:t>
            </a:r>
            <a:r>
              <a:rPr lang="nl-NL" sz="1600" kern="1100" dirty="0" err="1" smtClean="0">
                <a:solidFill>
                  <a:srgbClr val="4D5056"/>
                </a:solidFill>
                <a:latin typeface="Avenir Black"/>
                <a:cs typeface="Avenir Black"/>
              </a:rPr>
              <a:t>të</a:t>
            </a:r>
            <a:r>
              <a:rPr lang="nl-NL" sz="160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 </a:t>
            </a:r>
            <a:r>
              <a:rPr lang="nl-NL" sz="1600" kern="1100" dirty="0" err="1">
                <a:solidFill>
                  <a:srgbClr val="4D5056"/>
                </a:solidFill>
                <a:latin typeface="Avenir Black"/>
                <a:cs typeface="Avenir Black"/>
              </a:rPr>
              <a:t>shkaktuar</a:t>
            </a:r>
            <a:r>
              <a:rPr lang="nl-NL" sz="1600" kern="1100" dirty="0">
                <a:solidFill>
                  <a:srgbClr val="4D5056"/>
                </a:solidFill>
                <a:latin typeface="Avenir Black"/>
                <a:cs typeface="Avenir Black"/>
              </a:rPr>
              <a:t> </a:t>
            </a:r>
            <a:br>
              <a:rPr lang="nl-NL" sz="1600" kern="1100" dirty="0">
                <a:solidFill>
                  <a:srgbClr val="4D5056"/>
                </a:solidFill>
                <a:latin typeface="Avenir Black"/>
                <a:cs typeface="Avenir Black"/>
              </a:rPr>
            </a:br>
            <a:r>
              <a:rPr lang="nl-NL" sz="1600" kern="1100" dirty="0" smtClean="0">
                <a:solidFill>
                  <a:srgbClr val="6BB4A0"/>
                </a:solidFill>
                <a:latin typeface="Avenir Black"/>
                <a:cs typeface="Avenir Black"/>
              </a:rPr>
              <a:t>E</a:t>
            </a:r>
            <a:r>
              <a:rPr lang="nl-NL" sz="16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 smtClean="0">
                <a:solidFill>
                  <a:srgbClr val="4D5056"/>
                </a:solidFill>
                <a:latin typeface="Avenir Black"/>
                <a:cs typeface="Avenir Black"/>
              </a:rPr>
              <a:t>Probabiliteti</a:t>
            </a:r>
            <a:r>
              <a:rPr lang="nl-NL" sz="160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 </a:t>
            </a:r>
            <a:r>
              <a:rPr lang="nl-NL" sz="1600" kern="1100" dirty="0">
                <a:solidFill>
                  <a:srgbClr val="4D5056"/>
                </a:solidFill>
                <a:latin typeface="Avenir Black"/>
                <a:cs typeface="Avenir Black"/>
              </a:rPr>
              <a:t>i </a:t>
            </a:r>
            <a:r>
              <a:rPr lang="nl-NL" sz="1600" kern="1100" dirty="0" err="1">
                <a:solidFill>
                  <a:srgbClr val="4D5056"/>
                </a:solidFill>
                <a:latin typeface="Avenir Black"/>
                <a:cs typeface="Avenir Black"/>
              </a:rPr>
              <a:t>zbulimit</a:t>
            </a:r>
            <a:r>
              <a:rPr lang="nl-NL" sz="1600" kern="1100" dirty="0">
                <a:solidFill>
                  <a:srgbClr val="4D5056"/>
                </a:solidFill>
                <a:latin typeface="Avenir Black"/>
                <a:cs typeface="Avenir Black"/>
              </a:rPr>
              <a:t> të </a:t>
            </a:r>
            <a:r>
              <a:rPr lang="nl-NL" sz="1600" kern="1100" dirty="0" err="1">
                <a:solidFill>
                  <a:srgbClr val="4D5056"/>
                </a:solidFill>
                <a:latin typeface="Avenir Black"/>
                <a:cs typeface="Avenir Black"/>
              </a:rPr>
              <a:t>kësaj</a:t>
            </a:r>
            <a:r>
              <a:rPr lang="nl-NL" sz="1600" kern="1100" dirty="0">
                <a:solidFill>
                  <a:srgbClr val="4D5056"/>
                </a:solidFill>
                <a:latin typeface="Avenir Black"/>
                <a:cs typeface="Avenir Black"/>
              </a:rPr>
              <a:t> </a:t>
            </a:r>
            <a:r>
              <a:rPr lang="nl-NL" sz="1600" kern="1100" dirty="0" err="1">
                <a:solidFill>
                  <a:srgbClr val="4D5056"/>
                </a:solidFill>
                <a:latin typeface="Avenir Black"/>
                <a:cs typeface="Avenir Black"/>
              </a:rPr>
              <a:t>ngjarje</a:t>
            </a:r>
            <a:r>
              <a:rPr lang="nl-NL" sz="1600" kern="1100" dirty="0">
                <a:solidFill>
                  <a:srgbClr val="4D5056"/>
                </a:solidFill>
                <a:latin typeface="Avenir Black"/>
                <a:cs typeface="Avenir Black"/>
              </a:rPr>
              <a:t/>
            </a:r>
            <a:br>
              <a:rPr lang="nl-NL" sz="1600" kern="1100" dirty="0">
                <a:solidFill>
                  <a:srgbClr val="4D5056"/>
                </a:solidFill>
                <a:latin typeface="Avenir Black"/>
                <a:cs typeface="Avenir Black"/>
              </a:rPr>
            </a:br>
            <a:endParaRPr lang="en-US" sz="1600" b="1" kern="1100" dirty="0">
              <a:solidFill>
                <a:srgbClr val="4D5056"/>
              </a:solidFill>
              <a:latin typeface="Avenir Black"/>
              <a:cs typeface="Avenir Black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166" y="762000"/>
            <a:ext cx="113028" cy="279400"/>
          </a:xfrm>
          <a:prstGeom prst="rect">
            <a:avLst/>
          </a:prstGeom>
          <a:noFill/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762000" y="2209800"/>
            <a:ext cx="7924800" cy="381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it-IT" sz="220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A - NGJARJA</a:t>
            </a:r>
            <a:endParaRPr lang="en-US" sz="2200" b="1" kern="1100" dirty="0">
              <a:solidFill>
                <a:srgbClr val="4D5056"/>
              </a:solidFill>
              <a:latin typeface="Avenir Black"/>
              <a:cs typeface="Avenir Black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85800" y="2667000"/>
            <a:ext cx="7924800" cy="965200"/>
          </a:xfrm>
          <a:prstGeom prst="rect">
            <a:avLst/>
          </a:prstGeom>
        </p:spPr>
        <p:txBody>
          <a:bodyPr vert="horz" lIns="91440" tIns="6120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Ky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kriter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përdoret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 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për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të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vlerësuar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 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frekuencën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e 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shfaqjes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së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 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një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 smtClean="0">
                <a:solidFill>
                  <a:srgbClr val="4D5056"/>
                </a:solidFill>
                <a:latin typeface="Avenir Medium"/>
                <a:cs typeface="Avenir Medium"/>
              </a:rPr>
              <a:t>gabimi</a:t>
            </a:r>
            <a:r>
              <a:rPr lang="nl-NL" sz="16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.</a:t>
            </a:r>
          </a:p>
          <a:p>
            <a:pPr algn="l">
              <a:lnSpc>
                <a:spcPct val="90000"/>
              </a:lnSpc>
            </a:pPr>
            <a:r>
              <a:rPr lang="nl-NL" sz="1600" kern="1100" dirty="0" err="1" smtClean="0">
                <a:solidFill>
                  <a:srgbClr val="4D5056"/>
                </a:solidFill>
                <a:latin typeface="Avenir Medium"/>
                <a:cs typeface="Avenir Medium"/>
              </a:rPr>
              <a:t>Për</a:t>
            </a:r>
            <a:r>
              <a:rPr lang="nl-NL" sz="16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të </a:t>
            </a:r>
            <a:r>
              <a:rPr lang="nl-NL" sz="1600" kern="1100" dirty="0" err="1" smtClean="0">
                <a:solidFill>
                  <a:srgbClr val="4D5056"/>
                </a:solidFill>
                <a:latin typeface="Avenir Medium"/>
                <a:cs typeface="Avenir Medium"/>
              </a:rPr>
              <a:t>përcaktuar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 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frekuencën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e 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gabimeve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, 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përdorim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 smtClean="0">
                <a:solidFill>
                  <a:srgbClr val="4D5056"/>
                </a:solidFill>
                <a:latin typeface="Avenir Medium"/>
                <a:cs typeface="Avenir Medium"/>
              </a:rPr>
              <a:t>vlera</a:t>
            </a:r>
            <a:r>
              <a:rPr lang="nl-NL" sz="16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numerike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 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nga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1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deri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në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5. Sa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më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shpesh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ndodh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gabimi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(</a:t>
            </a:r>
            <a:r>
              <a:rPr lang="nl-NL" sz="1600" kern="1100" dirty="0" err="1" smtClean="0">
                <a:solidFill>
                  <a:srgbClr val="4D5056"/>
                </a:solidFill>
                <a:latin typeface="Avenir Medium"/>
                <a:cs typeface="Avenir Medium"/>
              </a:rPr>
              <a:t>ngjarja</a:t>
            </a:r>
            <a:r>
              <a:rPr lang="nl-NL" sz="16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)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aq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më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e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lartë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duhet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të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vlerësohet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në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vlerat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numerike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nga 1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në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5.</a:t>
            </a:r>
            <a:endParaRPr lang="en-US" sz="1600" b="1" kern="1100" dirty="0">
              <a:solidFill>
                <a:srgbClr val="4D5056"/>
              </a:solidFill>
              <a:latin typeface="Avenir Medium"/>
              <a:cs typeface="Avenir Medium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62000" y="3801533"/>
            <a:ext cx="7924800" cy="381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nl-NL" sz="220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B - </a:t>
            </a:r>
            <a:r>
              <a:rPr lang="nl-NL" sz="2200" kern="1100" dirty="0" err="1" smtClean="0">
                <a:solidFill>
                  <a:srgbClr val="4D5056"/>
                </a:solidFill>
                <a:latin typeface="Avenir Black"/>
                <a:cs typeface="Avenir Black"/>
              </a:rPr>
              <a:t>Vlerësimi</a:t>
            </a:r>
            <a:r>
              <a:rPr lang="nl-NL" sz="220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 </a:t>
            </a:r>
            <a:r>
              <a:rPr lang="nl-NL" sz="2200" kern="1100" dirty="0">
                <a:solidFill>
                  <a:srgbClr val="4D5056"/>
                </a:solidFill>
                <a:latin typeface="Avenir Black"/>
                <a:cs typeface="Avenir Black"/>
              </a:rPr>
              <a:t>i </a:t>
            </a:r>
            <a:r>
              <a:rPr lang="nl-NL" sz="2200" kern="1100" dirty="0" err="1" smtClean="0">
                <a:solidFill>
                  <a:srgbClr val="4D5056"/>
                </a:solidFill>
                <a:latin typeface="Avenir Black"/>
                <a:cs typeface="Avenir Black"/>
              </a:rPr>
              <a:t>dëmit</a:t>
            </a:r>
            <a:r>
              <a:rPr lang="nl-NL" sz="220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 të </a:t>
            </a:r>
            <a:r>
              <a:rPr lang="nl-NL" sz="2200" kern="1100" dirty="0" err="1">
                <a:solidFill>
                  <a:srgbClr val="4D5056"/>
                </a:solidFill>
                <a:latin typeface="Avenir Black"/>
                <a:cs typeface="Avenir Black"/>
              </a:rPr>
              <a:t>shkaktuar</a:t>
            </a:r>
            <a:r>
              <a:rPr lang="nl-NL" sz="2200" kern="1100" dirty="0">
                <a:solidFill>
                  <a:srgbClr val="4D5056"/>
                </a:solidFill>
                <a:latin typeface="Avenir Black"/>
                <a:cs typeface="Avenir Black"/>
              </a:rPr>
              <a:t> </a:t>
            </a:r>
            <a:endParaRPr lang="en-US" sz="2200" b="1" kern="1100" dirty="0">
              <a:solidFill>
                <a:srgbClr val="4D5056"/>
              </a:solidFill>
              <a:latin typeface="Avenir Black"/>
              <a:cs typeface="Avenir Black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85800" y="4309533"/>
            <a:ext cx="7924800" cy="5672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Vlerësimi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i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dëmit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të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shkaktuar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është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kritik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në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këtë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 smtClean="0">
                <a:solidFill>
                  <a:srgbClr val="4D5056"/>
                </a:solidFill>
                <a:latin typeface="Avenir Medium"/>
                <a:cs typeface="Avenir Medium"/>
              </a:rPr>
              <a:t>analiz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ë</a:t>
            </a:r>
            <a:r>
              <a:rPr lang="nl-NL" sz="16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. 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Me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rritjen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e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dëmit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duhet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të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rritet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edhe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vlerësimi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nga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1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në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5.</a:t>
            </a:r>
            <a:b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</a:br>
            <a:endParaRPr lang="en-US" sz="1600" b="1" kern="1100" dirty="0">
              <a:solidFill>
                <a:srgbClr val="4D5056"/>
              </a:solidFill>
              <a:latin typeface="Avenir Medium"/>
              <a:cs typeface="Avenir Medium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62000" y="5020733"/>
            <a:ext cx="7924800" cy="389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nl-NL" sz="220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E </a:t>
            </a:r>
            <a:r>
              <a:rPr lang="en-US" sz="220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–</a:t>
            </a:r>
            <a:r>
              <a:rPr lang="nl-NL" sz="220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 </a:t>
            </a:r>
            <a:r>
              <a:rPr lang="nl-NL" sz="2200" kern="1100" dirty="0" err="1" smtClean="0">
                <a:solidFill>
                  <a:srgbClr val="4D5056"/>
                </a:solidFill>
                <a:latin typeface="Avenir Black"/>
                <a:cs typeface="Avenir Black"/>
              </a:rPr>
              <a:t>Probabiliteti</a:t>
            </a:r>
            <a:r>
              <a:rPr lang="nl-NL" sz="220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 i </a:t>
            </a:r>
            <a:r>
              <a:rPr lang="nl-NL" sz="2200" kern="1100" dirty="0" err="1" smtClean="0">
                <a:solidFill>
                  <a:srgbClr val="4D5056"/>
                </a:solidFill>
                <a:latin typeface="Avenir Black"/>
                <a:cs typeface="Avenir Black"/>
              </a:rPr>
              <a:t>zbulimit</a:t>
            </a:r>
            <a:r>
              <a:rPr lang="nl-NL" sz="220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 </a:t>
            </a:r>
            <a:r>
              <a:rPr lang="nl-NL" sz="2200" kern="1100" dirty="0" err="1" smtClean="0">
                <a:solidFill>
                  <a:srgbClr val="4D5056"/>
                </a:solidFill>
                <a:latin typeface="Avenir Black"/>
                <a:cs typeface="Avenir Black"/>
              </a:rPr>
              <a:t>të</a:t>
            </a:r>
            <a:r>
              <a:rPr lang="nl-NL" sz="220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 </a:t>
            </a:r>
            <a:r>
              <a:rPr lang="nl-NL" sz="2200" kern="1100" dirty="0" err="1" smtClean="0">
                <a:solidFill>
                  <a:srgbClr val="4D5056"/>
                </a:solidFill>
                <a:latin typeface="Avenir Black"/>
                <a:cs typeface="Avenir Black"/>
              </a:rPr>
              <a:t>ngjarjes</a:t>
            </a:r>
            <a:r>
              <a:rPr lang="hu-HU" sz="2200" kern="1100" dirty="0">
                <a:solidFill>
                  <a:srgbClr val="4D5056"/>
                </a:solidFill>
                <a:latin typeface="Avenir Black"/>
                <a:cs typeface="Avenir Black"/>
              </a:rPr>
              <a:t/>
            </a:r>
            <a:br>
              <a:rPr lang="hu-HU" sz="2200" kern="1100" dirty="0">
                <a:solidFill>
                  <a:srgbClr val="4D5056"/>
                </a:solidFill>
                <a:latin typeface="Avenir Black"/>
                <a:cs typeface="Avenir Black"/>
              </a:rPr>
            </a:br>
            <a:endParaRPr lang="en-US" sz="2200" b="1" kern="1100" dirty="0">
              <a:solidFill>
                <a:srgbClr val="4D5056"/>
              </a:solidFill>
              <a:latin typeface="Avenir Black"/>
              <a:cs typeface="Avenir Black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85800" y="5537200"/>
            <a:ext cx="7924800" cy="838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Sa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më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i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lartë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të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jetë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probabiliteti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i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zbulueshmërisë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së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dëmit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,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aq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më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i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ulet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është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rreziku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. </a:t>
            </a:r>
            <a:r>
              <a:rPr lang="nl-NL" sz="1600" kern="1100" dirty="0" err="1" smtClean="0">
                <a:solidFill>
                  <a:srgbClr val="4D5056"/>
                </a:solidFill>
                <a:latin typeface="Avenir Medium"/>
                <a:cs typeface="Avenir Medium"/>
              </a:rPr>
              <a:t>Kuantifikimi</a:t>
            </a:r>
            <a:r>
              <a:rPr lang="nl-NL" sz="16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i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këtij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elementi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; sa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më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e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lartë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probabiliteti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i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zbulueshmërisë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aq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më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i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ulët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duhet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të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jetë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vlerësimi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, nga 1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në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pesë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;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dhe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6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anasjelltas</a:t>
            </a:r>
            <a:r>
              <a:rPr lang="nl-NL" sz="1600" kern="1100" dirty="0">
                <a:solidFill>
                  <a:srgbClr val="4D5056"/>
                </a:solidFill>
                <a:latin typeface="Avenir Medium"/>
                <a:cs typeface="Avenir Medium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2400" y="6566356"/>
            <a:ext cx="4953000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800" dirty="0" smtClean="0">
                <a:solidFill>
                  <a:srgbClr val="36393A"/>
                </a:solidFill>
                <a:latin typeface="Avenir Next Demi Bold"/>
                <a:cs typeface="Avenir Next Demi Bold"/>
              </a:rPr>
              <a:t>PROFARMA SH.A. </a:t>
            </a:r>
            <a:r>
              <a:rPr lang="en-US" sz="800" dirty="0" smtClean="0">
                <a:solidFill>
                  <a:srgbClr val="6BB4A0"/>
                </a:solidFill>
                <a:latin typeface="Avenir Next Demi Bold"/>
                <a:cs typeface="Avenir Next Demi Bold"/>
              </a:rPr>
              <a:t>I </a:t>
            </a:r>
            <a:r>
              <a:rPr lang="en-US" sz="800" dirty="0" smtClean="0">
                <a:solidFill>
                  <a:srgbClr val="4D5056"/>
                </a:solidFill>
                <a:latin typeface="Avenir Next Demi Bold"/>
                <a:cs typeface="Avenir Next Demi Bold"/>
              </a:rPr>
              <a:t>DEPARTAMENTI TEKNIK</a:t>
            </a:r>
            <a:endParaRPr lang="en-US" sz="800" b="1" dirty="0">
              <a:solidFill>
                <a:srgbClr val="4D5056"/>
              </a:solidFill>
              <a:latin typeface="Avenir Next Demi Bold"/>
              <a:cs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1737574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FOND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05800" y="6400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BB4A0"/>
                </a:solidFill>
                <a:latin typeface="Avenir Black"/>
                <a:cs typeface="Avenir Black"/>
              </a:rPr>
              <a:t>&lt;</a:t>
            </a:r>
            <a:r>
              <a:rPr lang="en-US" dirty="0" smtClean="0">
                <a:solidFill>
                  <a:srgbClr val="36393A"/>
                </a:solidFill>
                <a:latin typeface="Avenir Next Medium"/>
                <a:cs typeface="Avenir Next Medium"/>
              </a:rPr>
              <a:t>09</a:t>
            </a:r>
            <a:r>
              <a:rPr lang="en-US" b="1" dirty="0" smtClean="0">
                <a:solidFill>
                  <a:srgbClr val="6BB4A0"/>
                </a:solidFill>
                <a:latin typeface="Avenir Black"/>
                <a:cs typeface="Avenir Black"/>
              </a:rPr>
              <a:t>&gt;</a:t>
            </a:r>
            <a:endParaRPr lang="en-US" b="1" dirty="0">
              <a:solidFill>
                <a:srgbClr val="6BB4A0"/>
              </a:solidFill>
              <a:latin typeface="Avenir Black"/>
              <a:cs typeface="Avenir Black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66" y="1066800"/>
            <a:ext cx="113028" cy="279400"/>
          </a:xfrm>
          <a:prstGeom prst="rect">
            <a:avLst/>
          </a:prstGeom>
          <a:noFill/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685800" y="990600"/>
            <a:ext cx="7924800" cy="5486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000" dirty="0" err="1">
                <a:solidFill>
                  <a:srgbClr val="4D5056"/>
                </a:solidFill>
                <a:latin typeface="Avenir Black"/>
                <a:cs typeface="Avenir Black"/>
              </a:rPr>
              <a:t>Bazuar</a:t>
            </a:r>
            <a:r>
              <a:rPr lang="nl-NL" sz="2000" dirty="0">
                <a:solidFill>
                  <a:srgbClr val="4D5056"/>
                </a:solidFill>
                <a:latin typeface="Avenir Black"/>
                <a:cs typeface="Avenir Black"/>
              </a:rPr>
              <a:t> </a:t>
            </a:r>
            <a:r>
              <a:rPr lang="nl-NL" sz="2000" dirty="0" err="1" smtClean="0">
                <a:solidFill>
                  <a:srgbClr val="4D5056"/>
                </a:solidFill>
                <a:latin typeface="Avenir Black"/>
                <a:cs typeface="Avenir Black"/>
              </a:rPr>
              <a:t>në</a:t>
            </a:r>
            <a:r>
              <a:rPr lang="nl-NL" sz="2000" dirty="0" smtClean="0">
                <a:solidFill>
                  <a:srgbClr val="4D5056"/>
                </a:solidFill>
                <a:latin typeface="Avenir Black"/>
                <a:cs typeface="Avenir Black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Black"/>
                <a:cs typeface="Avenir Black"/>
              </a:rPr>
              <a:t>rekomandimet</a:t>
            </a:r>
            <a:r>
              <a:rPr lang="nl-NL" sz="2000" dirty="0">
                <a:solidFill>
                  <a:srgbClr val="4D5056"/>
                </a:solidFill>
                <a:latin typeface="Avenir Black"/>
                <a:cs typeface="Avenir Black"/>
              </a:rPr>
              <a:t> e GMP </a:t>
            </a:r>
            <a:r>
              <a:rPr lang="nl-NL" sz="2000" dirty="0" err="1">
                <a:solidFill>
                  <a:srgbClr val="4D5056"/>
                </a:solidFill>
                <a:latin typeface="Avenir Black"/>
                <a:cs typeface="Avenir Black"/>
              </a:rPr>
              <a:t>dhe</a:t>
            </a:r>
            <a:r>
              <a:rPr lang="nl-NL" sz="2000" dirty="0">
                <a:solidFill>
                  <a:srgbClr val="4D5056"/>
                </a:solidFill>
                <a:latin typeface="Avenir Black"/>
                <a:cs typeface="Avenir Black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Black"/>
                <a:cs typeface="Avenir Black"/>
              </a:rPr>
              <a:t>metodës</a:t>
            </a:r>
            <a:r>
              <a:rPr lang="nl-NL" sz="2000" dirty="0">
                <a:solidFill>
                  <a:srgbClr val="4D5056"/>
                </a:solidFill>
                <a:latin typeface="Avenir Black"/>
                <a:cs typeface="Avenir Black"/>
              </a:rPr>
              <a:t> FMEA</a:t>
            </a:r>
            <a:r>
              <a:rPr lang="nl-NL" sz="2000" dirty="0" smtClean="0">
                <a:solidFill>
                  <a:srgbClr val="4D5056"/>
                </a:solidFill>
                <a:latin typeface="Avenir Black"/>
                <a:cs typeface="Avenir Black"/>
              </a:rPr>
              <a:t>,</a:t>
            </a:r>
          </a:p>
          <a:p>
            <a:pPr algn="l"/>
            <a:r>
              <a:rPr lang="nl-NL" sz="2000" dirty="0" err="1" smtClean="0">
                <a:solidFill>
                  <a:srgbClr val="4D5056"/>
                </a:solidFill>
                <a:latin typeface="Avenir Black"/>
                <a:cs typeface="Avenir Black"/>
              </a:rPr>
              <a:t>risku</a:t>
            </a:r>
            <a:r>
              <a:rPr lang="nl-NL" sz="2000" dirty="0" smtClean="0">
                <a:solidFill>
                  <a:srgbClr val="4D5056"/>
                </a:solidFill>
                <a:latin typeface="Avenir Black"/>
                <a:cs typeface="Avenir Black"/>
              </a:rPr>
              <a:t> </a:t>
            </a:r>
            <a:r>
              <a:rPr lang="nl-NL" sz="2000" dirty="0" err="1" smtClean="0">
                <a:solidFill>
                  <a:srgbClr val="4D5056"/>
                </a:solidFill>
                <a:latin typeface="Avenir Black"/>
                <a:cs typeface="Avenir Black"/>
              </a:rPr>
              <a:t>kuantifikohet</a:t>
            </a:r>
            <a:r>
              <a:rPr lang="nl-NL" sz="2000" dirty="0">
                <a:solidFill>
                  <a:srgbClr val="4D5056"/>
                </a:solidFill>
                <a:latin typeface="Avenir Black"/>
                <a:cs typeface="Avenir Black"/>
              </a:rPr>
              <a:t> </a:t>
            </a:r>
            <a:r>
              <a:rPr lang="nl-NL" sz="2000" dirty="0" smtClean="0">
                <a:solidFill>
                  <a:srgbClr val="4D5056"/>
                </a:solidFill>
                <a:latin typeface="Avenir Black"/>
                <a:cs typeface="Avenir Black"/>
              </a:rPr>
              <a:t>si </a:t>
            </a:r>
            <a:r>
              <a:rPr lang="nl-NL" sz="2000" dirty="0" err="1">
                <a:solidFill>
                  <a:srgbClr val="4D5056"/>
                </a:solidFill>
                <a:latin typeface="Avenir Black"/>
                <a:cs typeface="Avenir Black"/>
              </a:rPr>
              <a:t>produkt</a:t>
            </a:r>
            <a:r>
              <a:rPr lang="nl-NL" sz="2000" dirty="0">
                <a:solidFill>
                  <a:srgbClr val="4D5056"/>
                </a:solidFill>
                <a:latin typeface="Avenir Black"/>
                <a:cs typeface="Avenir Black"/>
              </a:rPr>
              <a:t> i </a:t>
            </a:r>
            <a:r>
              <a:rPr lang="nl-NL" sz="2000" dirty="0" err="1">
                <a:solidFill>
                  <a:srgbClr val="4D5056"/>
                </a:solidFill>
                <a:latin typeface="Avenir Black"/>
                <a:cs typeface="Avenir Black"/>
              </a:rPr>
              <a:t>këtyre</a:t>
            </a:r>
            <a:r>
              <a:rPr lang="nl-NL" sz="2000" dirty="0">
                <a:solidFill>
                  <a:srgbClr val="4D5056"/>
                </a:solidFill>
                <a:latin typeface="Avenir Black"/>
                <a:cs typeface="Avenir Black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Black"/>
                <a:cs typeface="Avenir Black"/>
              </a:rPr>
              <a:t>tre</a:t>
            </a:r>
            <a:r>
              <a:rPr lang="nl-NL" sz="2000" dirty="0">
                <a:solidFill>
                  <a:srgbClr val="4D5056"/>
                </a:solidFill>
                <a:latin typeface="Avenir Black"/>
                <a:cs typeface="Avenir Black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Black"/>
                <a:cs typeface="Avenir Black"/>
              </a:rPr>
              <a:t>vlerave</a:t>
            </a:r>
            <a:r>
              <a:rPr lang="nl-NL" sz="2000" dirty="0" smtClean="0">
                <a:solidFill>
                  <a:srgbClr val="4D5056"/>
                </a:solidFill>
                <a:latin typeface="Avenir Black"/>
                <a:cs typeface="Avenir Black"/>
              </a:rPr>
              <a:t>:</a:t>
            </a:r>
          </a:p>
          <a:p>
            <a:pPr algn="l"/>
            <a:endParaRPr lang="nl-NL" sz="2000" dirty="0">
              <a:solidFill>
                <a:srgbClr val="4D5056"/>
              </a:solidFill>
              <a:latin typeface="Avenir Medium"/>
              <a:cs typeface="Avenir Medium"/>
            </a:endParaRPr>
          </a:p>
          <a:p>
            <a:pPr algn="l"/>
            <a:r>
              <a:rPr lang="nl-NL" sz="2000" dirty="0" smtClean="0">
                <a:solidFill>
                  <a:srgbClr val="4D5056"/>
                </a:solidFill>
                <a:latin typeface="Avenir Black"/>
                <a:cs typeface="Avenir Black"/>
              </a:rPr>
              <a:t>RPN = </a:t>
            </a:r>
            <a:r>
              <a:rPr lang="nl-NL" sz="2000" dirty="0">
                <a:solidFill>
                  <a:srgbClr val="4D5056"/>
                </a:solidFill>
                <a:latin typeface="Avenir Black"/>
                <a:cs typeface="Avenir Black"/>
              </a:rPr>
              <a:t>A x B x </a:t>
            </a:r>
            <a:r>
              <a:rPr lang="nl-NL" sz="2000" dirty="0" smtClean="0">
                <a:solidFill>
                  <a:srgbClr val="4D5056"/>
                </a:solidFill>
                <a:latin typeface="Avenir Black"/>
                <a:cs typeface="Avenir Black"/>
              </a:rPr>
              <a:t>E</a:t>
            </a:r>
          </a:p>
          <a:p>
            <a:pPr algn="l"/>
            <a:endParaRPr lang="nl-NL" sz="2000" dirty="0">
              <a:solidFill>
                <a:srgbClr val="4D5056"/>
              </a:solidFill>
              <a:latin typeface="Avenir Medium"/>
              <a:cs typeface="Avenir Medium"/>
            </a:endParaRPr>
          </a:p>
          <a:p>
            <a:pPr algn="l"/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Vlera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e 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riskut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dirty="0" smtClean="0">
                <a:solidFill>
                  <a:srgbClr val="4D5056"/>
                </a:solidFill>
                <a:latin typeface="Avenir Medium"/>
                <a:cs typeface="Avenir Medium"/>
              </a:rPr>
              <a:t>(RPN) 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mund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të 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variojë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nga 1 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në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125</a:t>
            </a:r>
          </a:p>
          <a:p>
            <a:pPr algn="l"/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Interpretimi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i 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kësaj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vlere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 të 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riskut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realizohet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 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në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bazë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 të 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vlerësimit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nëse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ai 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është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mjaft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 i 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vogël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 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dhe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nuk 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kërkon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 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masa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të 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mëtejshme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për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minimizimin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e tij, 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ose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 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nëse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 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rreziku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 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kalon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 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një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vlerë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 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kritike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 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dhe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kërkon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masa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 të 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reja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ose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 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shtesë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 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për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uljen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e tij</a:t>
            </a:r>
            <a:r>
              <a:rPr lang="nl-NL" sz="2000" dirty="0" smtClean="0">
                <a:solidFill>
                  <a:srgbClr val="4D5056"/>
                </a:solidFill>
                <a:latin typeface="Avenir Medium"/>
                <a:cs typeface="Avenir Medium"/>
              </a:rPr>
              <a:t>.</a:t>
            </a:r>
          </a:p>
          <a:p>
            <a:pPr algn="l"/>
            <a:endParaRPr lang="nl-NL" sz="2000" dirty="0">
              <a:solidFill>
                <a:srgbClr val="4D5056"/>
              </a:solidFill>
              <a:latin typeface="Avenir Medium"/>
              <a:cs typeface="Avenir Medium"/>
            </a:endParaRPr>
          </a:p>
          <a:p>
            <a:pPr algn="l"/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Vlera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16 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konsiderohet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si limit 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brënda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të 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cilit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risku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vlerësohet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mjaftueshmërisht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i 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ulët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.                                                        </a:t>
            </a:r>
          </a:p>
          <a:p>
            <a:pPr algn="l"/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Deri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në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vlera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≤ 26 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ekipi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duhet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të 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rekomandojë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masa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për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uljen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e </a:t>
            </a:r>
            <a:r>
              <a:rPr lang="nl-NL" sz="2000" dirty="0" smtClean="0">
                <a:solidFill>
                  <a:srgbClr val="4D5056"/>
                </a:solidFill>
                <a:latin typeface="Avenir Medium"/>
                <a:cs typeface="Avenir Medium"/>
              </a:rPr>
              <a:t>tij,</a:t>
            </a:r>
          </a:p>
          <a:p>
            <a:pPr algn="l"/>
            <a:r>
              <a:rPr lang="nl-NL" sz="2000" dirty="0" smtClean="0">
                <a:solidFill>
                  <a:srgbClr val="4D5056"/>
                </a:solidFill>
                <a:latin typeface="Avenir Medium"/>
                <a:cs typeface="Avenir Medium"/>
              </a:rPr>
              <a:t>por 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nuk 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janë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obligatore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për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zbatim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. 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Në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vlera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më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të 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larta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se 26</a:t>
            </a:r>
            <a:r>
              <a:rPr lang="nl-NL" sz="2000" dirty="0" smtClean="0">
                <a:solidFill>
                  <a:srgbClr val="4D5056"/>
                </a:solidFill>
                <a:latin typeface="Avenir Medium"/>
                <a:cs typeface="Avenir Medium"/>
              </a:rPr>
              <a:t>,</a:t>
            </a:r>
          </a:p>
          <a:p>
            <a:pPr algn="l"/>
            <a:r>
              <a:rPr lang="nl-NL" sz="2000" dirty="0" err="1" smtClean="0">
                <a:solidFill>
                  <a:srgbClr val="4D5056"/>
                </a:solidFill>
                <a:latin typeface="Avenir Medium"/>
                <a:cs typeface="Avenir Medium"/>
              </a:rPr>
              <a:t>masat</a:t>
            </a:r>
            <a:r>
              <a:rPr lang="nl-NL" sz="2000" dirty="0" smtClean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e 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rekomanduar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Medium"/>
                <a:cs typeface="Avenir Medium"/>
              </a:rPr>
              <a:t>janë</a:t>
            </a:r>
            <a:r>
              <a:rPr lang="nl-NL" sz="20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dirty="0" err="1" smtClean="0">
                <a:solidFill>
                  <a:srgbClr val="4D5056"/>
                </a:solidFill>
                <a:latin typeface="Avenir Medium"/>
                <a:cs typeface="Avenir Medium"/>
              </a:rPr>
              <a:t>obligatore</a:t>
            </a:r>
            <a:r>
              <a:rPr lang="nl-NL" sz="2000" dirty="0" smtClean="0">
                <a:solidFill>
                  <a:srgbClr val="4D5056"/>
                </a:solidFill>
                <a:latin typeface="Avenir Medium"/>
                <a:cs typeface="Avenir Medium"/>
              </a:rPr>
              <a:t>.</a:t>
            </a:r>
            <a:endParaRPr lang="nl-NL" sz="2000" kern="1100" dirty="0">
              <a:solidFill>
                <a:srgbClr val="4D5056"/>
              </a:solidFill>
              <a:latin typeface="Avenir Medium"/>
              <a:cs typeface="Avenir Medium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6566356"/>
            <a:ext cx="4953000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800" dirty="0" smtClean="0">
                <a:solidFill>
                  <a:srgbClr val="36393A"/>
                </a:solidFill>
                <a:latin typeface="Avenir Next Demi Bold"/>
                <a:cs typeface="Avenir Next Demi Bold"/>
              </a:rPr>
              <a:t>PROFARMA SH.A. </a:t>
            </a:r>
            <a:r>
              <a:rPr lang="en-US" sz="800" dirty="0" smtClean="0">
                <a:solidFill>
                  <a:srgbClr val="6BB4A0"/>
                </a:solidFill>
                <a:latin typeface="Avenir Next Demi Bold"/>
                <a:cs typeface="Avenir Next Demi Bold"/>
              </a:rPr>
              <a:t>I </a:t>
            </a:r>
            <a:r>
              <a:rPr lang="en-US" sz="800" dirty="0" smtClean="0">
                <a:solidFill>
                  <a:srgbClr val="4D5056"/>
                </a:solidFill>
                <a:latin typeface="Avenir Next Demi Bold"/>
                <a:cs typeface="Avenir Next Demi Bold"/>
              </a:rPr>
              <a:t>DEPARTAMENTI TEKNIK</a:t>
            </a:r>
            <a:endParaRPr lang="en-US" sz="800" b="1" dirty="0">
              <a:solidFill>
                <a:srgbClr val="4D5056"/>
              </a:solidFill>
              <a:latin typeface="Avenir Next Demi Bold"/>
              <a:cs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2718452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FOND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05800" y="6400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6BB4A0"/>
                </a:solidFill>
                <a:latin typeface="Avenir Black"/>
                <a:cs typeface="Avenir Black"/>
              </a:rPr>
              <a:t>&lt;</a:t>
            </a:r>
            <a:r>
              <a:rPr lang="en-US" dirty="0" smtClean="0">
                <a:solidFill>
                  <a:srgbClr val="36393A"/>
                </a:solidFill>
                <a:latin typeface="Avenir Next Medium"/>
                <a:cs typeface="Avenir Next Medium"/>
              </a:rPr>
              <a:t>10</a:t>
            </a:r>
            <a:r>
              <a:rPr lang="en-US" b="1" dirty="0" smtClean="0">
                <a:solidFill>
                  <a:srgbClr val="6BB4A0"/>
                </a:solidFill>
                <a:latin typeface="Avenir Black"/>
                <a:cs typeface="Avenir Black"/>
              </a:rPr>
              <a:t>&gt;</a:t>
            </a:r>
            <a:endParaRPr lang="en-US" b="1" dirty="0">
              <a:solidFill>
                <a:srgbClr val="6BB4A0"/>
              </a:solidFill>
              <a:latin typeface="Avenir Black"/>
              <a:cs typeface="Avenir Black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66" y="1295400"/>
            <a:ext cx="8339810" cy="44196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80400" cy="419100"/>
          </a:xfrm>
        </p:spPr>
        <p:txBody>
          <a:bodyPr anchor="t">
            <a:noAutofit/>
          </a:bodyPr>
          <a:lstStyle/>
          <a:p>
            <a:pPr algn="l">
              <a:lnSpc>
                <a:spcPct val="90000"/>
              </a:lnSpc>
            </a:pPr>
            <a:r>
              <a:rPr lang="it-IT" sz="240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ANALIZA E RISKUT</a:t>
            </a:r>
            <a:endParaRPr lang="en-US" sz="2400" b="1" kern="1100" dirty="0">
              <a:solidFill>
                <a:srgbClr val="4D5056"/>
              </a:solidFill>
              <a:latin typeface="Avenir Black"/>
              <a:cs typeface="Avenir Black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86691"/>
            <a:ext cx="240910" cy="104394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52400" y="6566356"/>
            <a:ext cx="4953000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800" dirty="0" smtClean="0">
                <a:solidFill>
                  <a:srgbClr val="36393A"/>
                </a:solidFill>
                <a:latin typeface="Avenir Next Demi Bold"/>
                <a:cs typeface="Avenir Next Demi Bold"/>
              </a:rPr>
              <a:t>PROFARMA SH.A. </a:t>
            </a:r>
            <a:r>
              <a:rPr lang="en-US" sz="800" dirty="0" smtClean="0">
                <a:solidFill>
                  <a:srgbClr val="6BB4A0"/>
                </a:solidFill>
                <a:latin typeface="Avenir Next Demi Bold"/>
                <a:cs typeface="Avenir Next Demi Bold"/>
              </a:rPr>
              <a:t>I </a:t>
            </a:r>
            <a:r>
              <a:rPr lang="en-US" sz="800" dirty="0" smtClean="0">
                <a:solidFill>
                  <a:srgbClr val="4D5056"/>
                </a:solidFill>
                <a:latin typeface="Avenir Next Demi Bold"/>
                <a:cs typeface="Avenir Next Demi Bold"/>
              </a:rPr>
              <a:t>DEPARTAMENTI TEKNIK</a:t>
            </a:r>
            <a:endParaRPr lang="en-US" sz="800" b="1" dirty="0">
              <a:solidFill>
                <a:srgbClr val="4D5056"/>
              </a:solidFill>
              <a:latin typeface="Avenir Next Demi Bold"/>
              <a:cs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2161212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FOND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05800" y="6400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6BB4A0"/>
                </a:solidFill>
                <a:latin typeface="Avenir Black"/>
                <a:cs typeface="Avenir Black"/>
              </a:rPr>
              <a:t>&lt;</a:t>
            </a:r>
            <a:r>
              <a:rPr lang="en-US" dirty="0" smtClean="0">
                <a:solidFill>
                  <a:srgbClr val="36393A"/>
                </a:solidFill>
                <a:latin typeface="Avenir Next Medium"/>
                <a:cs typeface="Avenir Next Medium"/>
              </a:rPr>
              <a:t>11</a:t>
            </a:r>
            <a:r>
              <a:rPr lang="en-US" b="1" dirty="0" smtClean="0">
                <a:solidFill>
                  <a:srgbClr val="6BB4A0"/>
                </a:solidFill>
                <a:latin typeface="Avenir Black"/>
                <a:cs typeface="Avenir Black"/>
              </a:rPr>
              <a:t>&gt;</a:t>
            </a:r>
            <a:endParaRPr lang="en-US" b="1" dirty="0">
              <a:solidFill>
                <a:srgbClr val="6BB4A0"/>
              </a:solidFill>
              <a:latin typeface="Avenir Black"/>
              <a:cs typeface="Avenir Black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001000" cy="5715000"/>
          </a:xfrm>
        </p:spPr>
        <p:txBody>
          <a:bodyPr tIns="64800" anchor="t">
            <a:noAutofit/>
          </a:bodyPr>
          <a:lstStyle/>
          <a:p>
            <a:pPr algn="l">
              <a:lnSpc>
                <a:spcPct val="90000"/>
              </a:lnSpc>
            </a:pP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Sipas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rezultateve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të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tabelës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se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analizës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err="1" smtClean="0">
                <a:solidFill>
                  <a:srgbClr val="4D5056"/>
                </a:solidFill>
                <a:latin typeface="Avenir Medium"/>
                <a:cs typeface="Avenir Medium"/>
              </a:rPr>
              <a:t>të</a:t>
            </a:r>
            <a:r>
              <a:rPr lang="nl-NL" sz="20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err="1" smtClean="0">
                <a:solidFill>
                  <a:srgbClr val="4D5056"/>
                </a:solidFill>
                <a:latin typeface="Avenir Medium"/>
                <a:cs typeface="Avenir Medium"/>
              </a:rPr>
              <a:t>riskut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,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përzierja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përfundimtare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e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pluhurave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,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tabletimi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dhe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procesi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i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filmimit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,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kanë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vlerën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më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të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lartë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të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faktorit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RPN </a:t>
            </a:r>
            <a:r>
              <a:rPr lang="nl-NL" sz="20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(16)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dhe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mbi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këtë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bazë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err="1" smtClean="0">
                <a:solidFill>
                  <a:srgbClr val="4D5056"/>
                </a:solidFill>
                <a:latin typeface="Avenir Medium"/>
                <a:cs typeface="Avenir Medium"/>
              </a:rPr>
              <a:t>këto</a:t>
            </a:r>
            <a:r>
              <a:rPr lang="nl-NL" sz="20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/>
            </a:r>
            <a:br>
              <a:rPr lang="nl-NL" sz="20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</a:br>
            <a:r>
              <a:rPr lang="nl-NL" sz="2000" kern="1100" dirty="0" err="1" smtClean="0">
                <a:solidFill>
                  <a:srgbClr val="4D5056"/>
                </a:solidFill>
                <a:latin typeface="Avenir Medium"/>
                <a:cs typeface="Avenir Medium"/>
              </a:rPr>
              <a:t>pika</a:t>
            </a:r>
            <a:r>
              <a:rPr lang="nl-NL" sz="20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konsiderohet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kritike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për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procesin</a:t>
            </a:r>
            <a:r>
              <a:rPr lang="nl-NL" sz="20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.</a:t>
            </a:r>
            <a:br>
              <a:rPr lang="nl-NL" sz="20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</a:b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/>
            </a:r>
            <a:b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</a:br>
            <a:r>
              <a:rPr lang="nl-NL" sz="2000" kern="1100" dirty="0" err="1">
                <a:solidFill>
                  <a:srgbClr val="4D5056"/>
                </a:solidFill>
                <a:latin typeface="Avenir Black"/>
                <a:cs typeface="Avenir Black"/>
              </a:rPr>
              <a:t>Për</a:t>
            </a:r>
            <a:r>
              <a:rPr lang="nl-NL" sz="2000" kern="1100" dirty="0">
                <a:solidFill>
                  <a:srgbClr val="4D5056"/>
                </a:solidFill>
                <a:latin typeface="Avenir Black"/>
                <a:cs typeface="Avenir Black"/>
              </a:rPr>
              <a:t> </a:t>
            </a:r>
            <a:r>
              <a:rPr lang="nl-NL" sz="2000" kern="1100" dirty="0" err="1">
                <a:solidFill>
                  <a:srgbClr val="4D5056"/>
                </a:solidFill>
                <a:latin typeface="Avenir Black"/>
                <a:cs typeface="Avenir Black"/>
              </a:rPr>
              <a:t>kontrollin</a:t>
            </a:r>
            <a:r>
              <a:rPr lang="nl-NL" sz="2000" kern="1100" dirty="0">
                <a:solidFill>
                  <a:srgbClr val="4D5056"/>
                </a:solidFill>
                <a:latin typeface="Avenir Black"/>
                <a:cs typeface="Avenir Black"/>
              </a:rPr>
              <a:t> e </a:t>
            </a:r>
            <a:r>
              <a:rPr lang="nl-NL" sz="2000" kern="1100" dirty="0" err="1">
                <a:solidFill>
                  <a:srgbClr val="4D5056"/>
                </a:solidFill>
                <a:latin typeface="Avenir Black"/>
                <a:cs typeface="Avenir Black"/>
              </a:rPr>
              <a:t>këtyre</a:t>
            </a:r>
            <a:r>
              <a:rPr lang="nl-NL" sz="2000" kern="1100" dirty="0">
                <a:solidFill>
                  <a:srgbClr val="4D5056"/>
                </a:solidFill>
                <a:latin typeface="Avenir Black"/>
                <a:cs typeface="Avenir Black"/>
              </a:rPr>
              <a:t> </a:t>
            </a:r>
            <a:r>
              <a:rPr lang="nl-NL" sz="2000" kern="1100" dirty="0" err="1">
                <a:solidFill>
                  <a:srgbClr val="4D5056"/>
                </a:solidFill>
                <a:latin typeface="Avenir Black"/>
                <a:cs typeface="Avenir Black"/>
              </a:rPr>
              <a:t>pikave</a:t>
            </a:r>
            <a:r>
              <a:rPr lang="nl-NL" sz="2000" kern="1100" dirty="0">
                <a:solidFill>
                  <a:srgbClr val="4D5056"/>
                </a:solidFill>
                <a:latin typeface="Avenir Black"/>
                <a:cs typeface="Avenir Black"/>
              </a:rPr>
              <a:t> </a:t>
            </a:r>
            <a:r>
              <a:rPr lang="nl-NL" sz="2000" kern="1100" dirty="0" err="1">
                <a:solidFill>
                  <a:srgbClr val="4D5056"/>
                </a:solidFill>
                <a:latin typeface="Avenir Black"/>
                <a:cs typeface="Avenir Black"/>
              </a:rPr>
              <a:t>kritike</a:t>
            </a:r>
            <a:r>
              <a:rPr lang="nl-NL" sz="2000" kern="1100" dirty="0">
                <a:solidFill>
                  <a:srgbClr val="4D5056"/>
                </a:solidFill>
                <a:latin typeface="Avenir Black"/>
                <a:cs typeface="Avenir Black"/>
              </a:rPr>
              <a:t>, do të </a:t>
            </a:r>
            <a:r>
              <a:rPr lang="nl-NL" sz="2000" kern="1100" dirty="0" err="1">
                <a:solidFill>
                  <a:srgbClr val="4D5056"/>
                </a:solidFill>
                <a:latin typeface="Avenir Black"/>
                <a:cs typeface="Avenir Black"/>
              </a:rPr>
              <a:t>merren</a:t>
            </a:r>
            <a:r>
              <a:rPr lang="nl-NL" sz="2000" kern="1100" dirty="0">
                <a:solidFill>
                  <a:srgbClr val="4D5056"/>
                </a:solidFill>
                <a:latin typeface="Avenir Black"/>
                <a:cs typeface="Avenir Black"/>
              </a:rPr>
              <a:t> </a:t>
            </a:r>
            <a:r>
              <a:rPr lang="nl-NL" sz="2000" kern="1100" dirty="0" err="1">
                <a:solidFill>
                  <a:srgbClr val="4D5056"/>
                </a:solidFill>
                <a:latin typeface="Avenir Black"/>
                <a:cs typeface="Avenir Black"/>
              </a:rPr>
              <a:t>këto</a:t>
            </a:r>
            <a:r>
              <a:rPr lang="nl-NL" sz="2000" kern="1100" dirty="0">
                <a:solidFill>
                  <a:srgbClr val="4D5056"/>
                </a:solidFill>
                <a:latin typeface="Avenir Black"/>
                <a:cs typeface="Avenir Black"/>
              </a:rPr>
              <a:t> </a:t>
            </a:r>
            <a:r>
              <a:rPr lang="nl-NL" sz="2000" kern="1100" dirty="0" err="1">
                <a:solidFill>
                  <a:srgbClr val="4D5056"/>
                </a:solidFill>
                <a:latin typeface="Avenir Black"/>
                <a:cs typeface="Avenir Black"/>
              </a:rPr>
              <a:t>masa</a:t>
            </a:r>
            <a:r>
              <a:rPr lang="nl-NL" sz="2000" kern="1100" dirty="0">
                <a:solidFill>
                  <a:srgbClr val="4D5056"/>
                </a:solidFill>
                <a:latin typeface="Avenir Black"/>
                <a:cs typeface="Avenir Black"/>
              </a:rPr>
              <a:t>: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/>
            </a:r>
            <a:b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</a:br>
            <a:r>
              <a:rPr lang="nl-NL" sz="20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/>
            </a:r>
            <a:br>
              <a:rPr lang="nl-NL" sz="20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</a:br>
            <a:r>
              <a:rPr lang="nl-NL" sz="20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Pas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prodhimit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të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përzierjes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përfundimtare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të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pluhurave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, do të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merren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6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mostra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në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tre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pika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të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ndryshme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të </a:t>
            </a:r>
            <a:r>
              <a:rPr lang="nl-NL" sz="2000" kern="1100" dirty="0" err="1" smtClean="0">
                <a:solidFill>
                  <a:srgbClr val="4D5056"/>
                </a:solidFill>
                <a:latin typeface="Avenir Medium"/>
                <a:cs typeface="Avenir Medium"/>
              </a:rPr>
              <a:t>pajisjes</a:t>
            </a:r>
            <a:r>
              <a:rPr lang="nl-NL" sz="20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/>
            </a:r>
            <a:br>
              <a:rPr lang="nl-NL" sz="20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</a:br>
            <a:r>
              <a:rPr lang="nl-NL" sz="20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(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2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në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fund, 2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në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mes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dhe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2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në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pjesën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e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sipërme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të </a:t>
            </a:r>
            <a:r>
              <a:rPr lang="nl-NL" sz="2000" kern="1100" dirty="0" err="1" smtClean="0">
                <a:solidFill>
                  <a:srgbClr val="4D5056"/>
                </a:solidFill>
                <a:latin typeface="Avenir Medium"/>
                <a:cs typeface="Avenir Medium"/>
              </a:rPr>
              <a:t>mikserit</a:t>
            </a:r>
            <a:r>
              <a:rPr lang="nl-NL" sz="20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/>
            </a:r>
            <a:br>
              <a:rPr lang="nl-NL" sz="20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</a:br>
            <a:r>
              <a:rPr lang="nl-NL" sz="2000" kern="1100" dirty="0" err="1" smtClean="0">
                <a:solidFill>
                  <a:srgbClr val="4D5056"/>
                </a:solidFill>
                <a:latin typeface="Avenir Medium"/>
                <a:cs typeface="Avenir Medium"/>
              </a:rPr>
              <a:t>Bohle</a:t>
            </a:r>
            <a:r>
              <a:rPr lang="nl-NL" sz="20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PM 1000),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dhe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do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të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err="1" smtClean="0">
                <a:solidFill>
                  <a:srgbClr val="4D5056"/>
                </a:solidFill>
                <a:latin typeface="Avenir Medium"/>
                <a:cs typeface="Avenir Medium"/>
              </a:rPr>
              <a:t>analizohet</a:t>
            </a:r>
            <a:r>
              <a:rPr lang="nl-NL" sz="20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përqindja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e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lëndës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aktive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b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</a:br>
            <a:r>
              <a:rPr lang="nl-NL" sz="20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/>
            </a:r>
            <a:br>
              <a:rPr lang="nl-NL" sz="20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</a:br>
            <a:r>
              <a:rPr lang="nl-NL" sz="2000" kern="1100" dirty="0" err="1" smtClean="0">
                <a:solidFill>
                  <a:srgbClr val="4D5056"/>
                </a:solidFill>
                <a:latin typeface="Avenir Medium"/>
                <a:cs typeface="Avenir Medium"/>
              </a:rPr>
              <a:t>Gjatë</a:t>
            </a:r>
            <a:r>
              <a:rPr lang="nl-NL" sz="20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tabletimit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, do të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merren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mostra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në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fillim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,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në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mes</a:t>
            </a:r>
            <a:br>
              <a:rPr lang="nl-NL" sz="20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</a:br>
            <a:r>
              <a:rPr lang="nl-NL" sz="2000" kern="1100" dirty="0" err="1" smtClean="0">
                <a:solidFill>
                  <a:srgbClr val="4D5056"/>
                </a:solidFill>
                <a:latin typeface="Avenir Medium"/>
                <a:cs typeface="Avenir Medium"/>
              </a:rPr>
              <a:t>dhe</a:t>
            </a:r>
            <a:r>
              <a:rPr lang="nl-NL" sz="20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në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fund të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procesit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të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tabletimit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dhe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do të </a:t>
            </a:r>
            <a:r>
              <a:rPr lang="nl-NL" sz="2000" kern="1100" dirty="0" err="1" smtClean="0">
                <a:solidFill>
                  <a:srgbClr val="4D5056"/>
                </a:solidFill>
                <a:latin typeface="Avenir Medium"/>
                <a:cs typeface="Avenir Medium"/>
              </a:rPr>
              <a:t>analizohen</a:t>
            </a:r>
            <a:r>
              <a:rPr lang="nl-NL" sz="20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/>
            </a:r>
            <a:br>
              <a:rPr lang="nl-NL" sz="20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</a:br>
            <a:r>
              <a:rPr lang="nl-NL" sz="2000" kern="1100" dirty="0" err="1" smtClean="0">
                <a:solidFill>
                  <a:srgbClr val="4D5056"/>
                </a:solidFill>
                <a:latin typeface="Avenir Medium"/>
                <a:cs typeface="Avenir Medium"/>
              </a:rPr>
              <a:t>përqindja</a:t>
            </a:r>
            <a:r>
              <a:rPr lang="nl-NL" sz="20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e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lëndës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aktive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/>
            </a:r>
            <a:b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</a:br>
            <a:r>
              <a:rPr lang="nl-NL" sz="20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/>
            </a:r>
            <a:br>
              <a:rPr lang="nl-NL" sz="20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</a:br>
            <a:r>
              <a:rPr lang="nl-NL" sz="20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Pas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procesit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të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filmimit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do të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testohet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efekti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gastrorezistent</a:t>
            </a:r>
            <a:endParaRPr lang="nl-NL" sz="2000" kern="1100" dirty="0">
              <a:solidFill>
                <a:srgbClr val="4D5056"/>
              </a:solidFill>
              <a:latin typeface="Avenir Medium"/>
              <a:cs typeface="Avenir Medium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66" y="2616200"/>
            <a:ext cx="113028" cy="279400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66" y="3962400"/>
            <a:ext cx="113028" cy="279400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66" y="5054600"/>
            <a:ext cx="113028" cy="279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52400" y="6566356"/>
            <a:ext cx="4953000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800" dirty="0" smtClean="0">
                <a:solidFill>
                  <a:srgbClr val="36393A"/>
                </a:solidFill>
                <a:latin typeface="Avenir Next Demi Bold"/>
                <a:cs typeface="Avenir Next Demi Bold"/>
              </a:rPr>
              <a:t>PROFARMA SH.A. </a:t>
            </a:r>
            <a:r>
              <a:rPr lang="en-US" sz="800" dirty="0" smtClean="0">
                <a:solidFill>
                  <a:srgbClr val="6BB4A0"/>
                </a:solidFill>
                <a:latin typeface="Avenir Next Demi Bold"/>
                <a:cs typeface="Avenir Next Demi Bold"/>
              </a:rPr>
              <a:t>I </a:t>
            </a:r>
            <a:r>
              <a:rPr lang="en-US" sz="800" dirty="0" smtClean="0">
                <a:solidFill>
                  <a:srgbClr val="4D5056"/>
                </a:solidFill>
                <a:latin typeface="Avenir Next Demi Bold"/>
                <a:cs typeface="Avenir Next Demi Bold"/>
              </a:rPr>
              <a:t>DEPARTAMENTI TEKNIK</a:t>
            </a:r>
            <a:endParaRPr lang="en-US" sz="800" b="1" dirty="0">
              <a:solidFill>
                <a:srgbClr val="4D5056"/>
              </a:solidFill>
              <a:latin typeface="Avenir Next Demi Bold"/>
              <a:cs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2229541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FOND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05800" y="6400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6BB4A0"/>
                </a:solidFill>
                <a:latin typeface="Avenir Black"/>
                <a:cs typeface="Avenir Black"/>
              </a:rPr>
              <a:t>&lt;</a:t>
            </a:r>
            <a:r>
              <a:rPr lang="en-US" dirty="0" smtClean="0">
                <a:solidFill>
                  <a:srgbClr val="36393A"/>
                </a:solidFill>
                <a:latin typeface="Avenir Next Medium"/>
                <a:cs typeface="Avenir Next Medium"/>
              </a:rPr>
              <a:t>12</a:t>
            </a:r>
            <a:r>
              <a:rPr lang="en-US" b="1" dirty="0" smtClean="0">
                <a:solidFill>
                  <a:srgbClr val="6BB4A0"/>
                </a:solidFill>
                <a:latin typeface="Avenir Black"/>
                <a:cs typeface="Avenir Black"/>
              </a:rPr>
              <a:t>&gt;</a:t>
            </a:r>
            <a:endParaRPr lang="en-US" b="1" dirty="0">
              <a:solidFill>
                <a:srgbClr val="6BB4A0"/>
              </a:solidFill>
              <a:latin typeface="Avenir Black"/>
              <a:cs typeface="Avenir Black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3550" y="533400"/>
            <a:ext cx="8280400" cy="838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kern="1100" dirty="0">
                <a:solidFill>
                  <a:srgbClr val="4D5056"/>
                </a:solidFill>
                <a:latin typeface="Avenir Black"/>
                <a:cs typeface="Avenir Black"/>
              </a:rPr>
              <a:t>METODAT E VALIDIMIT </a:t>
            </a:r>
            <a:endParaRPr lang="en-US" sz="2400" kern="1100" dirty="0" smtClean="0">
              <a:solidFill>
                <a:srgbClr val="4D5056"/>
              </a:solidFill>
              <a:latin typeface="Avenir Black"/>
              <a:cs typeface="Avenir Black"/>
            </a:endParaRPr>
          </a:p>
          <a:p>
            <a:pPr algn="l">
              <a:lnSpc>
                <a:spcPct val="90000"/>
              </a:lnSpc>
            </a:pPr>
            <a:r>
              <a:rPr lang="en-US" sz="240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MARRJA </a:t>
            </a:r>
            <a:r>
              <a:rPr lang="en-US" sz="2400" kern="1100" dirty="0">
                <a:solidFill>
                  <a:srgbClr val="4D5056"/>
                </a:solidFill>
                <a:latin typeface="Avenir Black"/>
                <a:cs typeface="Avenir Black"/>
              </a:rPr>
              <a:t>E MOSTRAVE</a:t>
            </a:r>
            <a:endParaRPr lang="en-US" sz="2400" b="1" kern="1100" dirty="0">
              <a:solidFill>
                <a:srgbClr val="4D5056"/>
              </a:solidFill>
              <a:latin typeface="Avenir Black"/>
              <a:cs typeface="Avenir Black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86691"/>
            <a:ext cx="240910" cy="104394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50" y="1397000"/>
            <a:ext cx="7594600" cy="3314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566356"/>
            <a:ext cx="4953000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800" dirty="0" smtClean="0">
                <a:solidFill>
                  <a:srgbClr val="36393A"/>
                </a:solidFill>
                <a:latin typeface="Avenir Next Demi Bold"/>
                <a:cs typeface="Avenir Next Demi Bold"/>
              </a:rPr>
              <a:t>PROFARMA SH.A. </a:t>
            </a:r>
            <a:r>
              <a:rPr lang="en-US" sz="800" dirty="0" smtClean="0">
                <a:solidFill>
                  <a:srgbClr val="6BB4A0"/>
                </a:solidFill>
                <a:latin typeface="Avenir Next Demi Bold"/>
                <a:cs typeface="Avenir Next Demi Bold"/>
              </a:rPr>
              <a:t>I </a:t>
            </a:r>
            <a:r>
              <a:rPr lang="en-US" sz="800" dirty="0" smtClean="0">
                <a:solidFill>
                  <a:srgbClr val="4D5056"/>
                </a:solidFill>
                <a:latin typeface="Avenir Next Demi Bold"/>
                <a:cs typeface="Avenir Next Demi Bold"/>
              </a:rPr>
              <a:t>DEPARTAMENTI TEKNIK</a:t>
            </a:r>
            <a:endParaRPr lang="en-US" sz="800" b="1" dirty="0">
              <a:solidFill>
                <a:srgbClr val="4D5056"/>
              </a:solidFill>
              <a:latin typeface="Avenir Next Demi Bold"/>
              <a:cs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1382721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FOND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05800" y="6400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6BB4A0"/>
                </a:solidFill>
                <a:latin typeface="Avenir Black"/>
                <a:cs typeface="Avenir Black"/>
              </a:rPr>
              <a:t>&lt;</a:t>
            </a:r>
            <a:r>
              <a:rPr lang="en-US" dirty="0" smtClean="0">
                <a:solidFill>
                  <a:srgbClr val="36393A"/>
                </a:solidFill>
                <a:latin typeface="Avenir Next Medium"/>
                <a:cs typeface="Avenir Next Medium"/>
              </a:rPr>
              <a:t>13</a:t>
            </a:r>
            <a:r>
              <a:rPr lang="en-US" b="1" dirty="0" smtClean="0">
                <a:solidFill>
                  <a:srgbClr val="6BB4A0"/>
                </a:solidFill>
                <a:latin typeface="Avenir Black"/>
                <a:cs typeface="Avenir Black"/>
              </a:rPr>
              <a:t>&gt;</a:t>
            </a:r>
            <a:endParaRPr lang="en-US" b="1" dirty="0">
              <a:solidFill>
                <a:srgbClr val="6BB4A0"/>
              </a:solidFill>
              <a:latin typeface="Avenir Black"/>
              <a:cs typeface="Avenir Black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82600" y="533400"/>
            <a:ext cx="8280400" cy="4191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kern="1100" dirty="0">
                <a:solidFill>
                  <a:srgbClr val="4D5056"/>
                </a:solidFill>
                <a:latin typeface="Avenir Black"/>
                <a:cs typeface="Avenir Black"/>
              </a:rPr>
              <a:t>RAPORTI I VALIDIMIT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86691"/>
            <a:ext cx="240910" cy="1043940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82600" y="1032936"/>
            <a:ext cx="8280400" cy="1905000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nl-NL" sz="18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Siç</a:t>
            </a:r>
            <a:r>
              <a:rPr lang="nl-NL" sz="18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8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thamë</a:t>
            </a:r>
            <a:r>
              <a:rPr lang="nl-NL" sz="18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8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më</a:t>
            </a:r>
            <a:r>
              <a:rPr lang="nl-NL" sz="18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8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sipër</a:t>
            </a:r>
            <a:r>
              <a:rPr lang="nl-NL" sz="1800" kern="1100" dirty="0">
                <a:solidFill>
                  <a:srgbClr val="4D5056"/>
                </a:solidFill>
                <a:latin typeface="Avenir Medium"/>
                <a:cs typeface="Avenir Medium"/>
              </a:rPr>
              <a:t>, </a:t>
            </a:r>
            <a:r>
              <a:rPr lang="nl-NL" sz="18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tre</a:t>
            </a:r>
            <a:r>
              <a:rPr lang="nl-NL" sz="18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8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seritë</a:t>
            </a:r>
            <a:r>
              <a:rPr lang="nl-NL" sz="1800" kern="1100" dirty="0">
                <a:solidFill>
                  <a:srgbClr val="4D5056"/>
                </a:solidFill>
                <a:latin typeface="Avenir Medium"/>
                <a:cs typeface="Avenir Medium"/>
              </a:rPr>
              <a:t>; </a:t>
            </a:r>
            <a:r>
              <a:rPr lang="nl-NL" sz="1800" kern="1100" dirty="0">
                <a:solidFill>
                  <a:srgbClr val="4D5056"/>
                </a:solidFill>
                <a:latin typeface="Avenir Black"/>
                <a:cs typeface="Avenir Black"/>
              </a:rPr>
              <a:t>1406; 1407; 1408 </a:t>
            </a:r>
            <a:r>
              <a:rPr lang="nl-NL" sz="18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- </a:t>
            </a:r>
            <a:r>
              <a:rPr lang="nl-NL" sz="18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janë</a:t>
            </a:r>
            <a:r>
              <a:rPr lang="nl-NL" sz="18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8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subjekt</a:t>
            </a:r>
            <a:r>
              <a:rPr lang="nl-NL" sz="1800" kern="1100" dirty="0">
                <a:solidFill>
                  <a:srgbClr val="4D5056"/>
                </a:solidFill>
                <a:latin typeface="Avenir Medium"/>
                <a:cs typeface="Avenir Medium"/>
              </a:rPr>
              <a:t> i </a:t>
            </a:r>
            <a:r>
              <a:rPr lang="nl-NL" sz="1800" kern="1100" dirty="0" err="1" smtClean="0">
                <a:solidFill>
                  <a:srgbClr val="4D5056"/>
                </a:solidFill>
                <a:latin typeface="Avenir Medium"/>
                <a:cs typeface="Avenir Medium"/>
              </a:rPr>
              <a:t>analizave</a:t>
            </a:r>
            <a:endParaRPr lang="nl-NL" sz="1800" kern="1100" dirty="0" smtClean="0">
              <a:solidFill>
                <a:srgbClr val="4D5056"/>
              </a:solidFill>
              <a:latin typeface="Avenir Medium"/>
              <a:cs typeface="Avenir Medium"/>
            </a:endParaRPr>
          </a:p>
          <a:p>
            <a:pPr algn="l">
              <a:lnSpc>
                <a:spcPct val="90000"/>
              </a:lnSpc>
            </a:pPr>
            <a:r>
              <a:rPr lang="nl-NL" sz="1800" kern="1100" dirty="0" err="1" smtClean="0">
                <a:solidFill>
                  <a:srgbClr val="4D5056"/>
                </a:solidFill>
                <a:latin typeface="Avenir Medium"/>
                <a:cs typeface="Avenir Medium"/>
              </a:rPr>
              <a:t>për</a:t>
            </a:r>
            <a:r>
              <a:rPr lang="nl-NL" sz="18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8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validimin</a:t>
            </a:r>
            <a:r>
              <a:rPr lang="nl-NL" sz="1800" kern="1100" dirty="0">
                <a:solidFill>
                  <a:srgbClr val="4D5056"/>
                </a:solidFill>
                <a:latin typeface="Avenir Medium"/>
                <a:cs typeface="Avenir Medium"/>
              </a:rPr>
              <a:t> e </a:t>
            </a:r>
            <a:r>
              <a:rPr lang="nl-NL" sz="18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metodës</a:t>
            </a:r>
            <a:r>
              <a:rPr lang="nl-NL" sz="18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8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së</a:t>
            </a:r>
            <a:r>
              <a:rPr lang="nl-NL" sz="18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8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prodhimit</a:t>
            </a:r>
            <a:endParaRPr lang="nl-NL" sz="1800" kern="1100" dirty="0">
              <a:solidFill>
                <a:srgbClr val="4D5056"/>
              </a:solidFill>
              <a:latin typeface="Avenir Medium"/>
              <a:cs typeface="Avenir Medium"/>
            </a:endParaRPr>
          </a:p>
          <a:p>
            <a:pPr algn="l">
              <a:lnSpc>
                <a:spcPct val="90000"/>
              </a:lnSpc>
            </a:pPr>
            <a:r>
              <a:rPr lang="nl-NL" sz="1800" kern="1100" dirty="0">
                <a:solidFill>
                  <a:srgbClr val="4D5056"/>
                </a:solidFill>
                <a:latin typeface="Avenir Medium"/>
                <a:cs typeface="Avenir Medium"/>
              </a:rPr>
              <a:t> </a:t>
            </a:r>
          </a:p>
          <a:p>
            <a:pPr algn="l">
              <a:lnSpc>
                <a:spcPct val="90000"/>
              </a:lnSpc>
            </a:pPr>
            <a:r>
              <a:rPr lang="nl-NL" sz="1800" kern="1100" dirty="0" smtClean="0">
                <a:solidFill>
                  <a:srgbClr val="6BB4A0"/>
                </a:solidFill>
                <a:latin typeface="Avenir Black"/>
                <a:cs typeface="Avenir Black"/>
              </a:rPr>
              <a:t>1. </a:t>
            </a:r>
            <a:r>
              <a:rPr lang="nl-NL" sz="1800" kern="1100" dirty="0" err="1" smtClean="0">
                <a:solidFill>
                  <a:srgbClr val="4D5056"/>
                </a:solidFill>
                <a:latin typeface="Avenir Black"/>
                <a:cs typeface="Avenir Black"/>
              </a:rPr>
              <a:t>Rezultatet</a:t>
            </a:r>
            <a:r>
              <a:rPr lang="nl-NL" sz="180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 </a:t>
            </a:r>
            <a:r>
              <a:rPr lang="nl-NL" sz="1800" kern="1100" dirty="0" err="1">
                <a:solidFill>
                  <a:srgbClr val="4D5056"/>
                </a:solidFill>
                <a:latin typeface="Avenir Black"/>
                <a:cs typeface="Avenir Black"/>
              </a:rPr>
              <a:t>në</a:t>
            </a:r>
            <a:r>
              <a:rPr lang="nl-NL" sz="1800" kern="1100" dirty="0">
                <a:solidFill>
                  <a:srgbClr val="4D5056"/>
                </a:solidFill>
                <a:latin typeface="Avenir Black"/>
                <a:cs typeface="Avenir Black"/>
              </a:rPr>
              <a:t> </a:t>
            </a:r>
            <a:r>
              <a:rPr lang="nl-NL" sz="1800" kern="1100" dirty="0" err="1">
                <a:solidFill>
                  <a:srgbClr val="4D5056"/>
                </a:solidFill>
                <a:latin typeface="Avenir Black"/>
                <a:cs typeface="Avenir Black"/>
              </a:rPr>
              <a:t>përzierjen</a:t>
            </a:r>
            <a:r>
              <a:rPr lang="nl-NL" sz="1800" kern="1100" dirty="0">
                <a:solidFill>
                  <a:srgbClr val="4D5056"/>
                </a:solidFill>
                <a:latin typeface="Avenir Black"/>
                <a:cs typeface="Avenir Black"/>
              </a:rPr>
              <a:t> </a:t>
            </a:r>
            <a:r>
              <a:rPr lang="nl-NL" sz="1800" kern="1100" dirty="0" err="1">
                <a:solidFill>
                  <a:srgbClr val="4D5056"/>
                </a:solidFill>
                <a:latin typeface="Avenir Black"/>
                <a:cs typeface="Avenir Black"/>
              </a:rPr>
              <a:t>përfundimtare</a:t>
            </a:r>
            <a:r>
              <a:rPr lang="nl-NL" sz="1800" kern="1100" dirty="0">
                <a:solidFill>
                  <a:srgbClr val="4D5056"/>
                </a:solidFill>
                <a:latin typeface="Avenir Black"/>
                <a:cs typeface="Avenir Black"/>
              </a:rPr>
              <a:t> </a:t>
            </a:r>
            <a:r>
              <a:rPr lang="nl-NL" sz="1800" kern="1100" dirty="0" err="1">
                <a:solidFill>
                  <a:srgbClr val="4D5056"/>
                </a:solidFill>
                <a:latin typeface="Avenir Black"/>
                <a:cs typeface="Avenir Black"/>
              </a:rPr>
              <a:t>të</a:t>
            </a:r>
            <a:r>
              <a:rPr lang="nl-NL" sz="1800" kern="1100" dirty="0">
                <a:solidFill>
                  <a:srgbClr val="4D5056"/>
                </a:solidFill>
                <a:latin typeface="Avenir Black"/>
                <a:cs typeface="Avenir Black"/>
              </a:rPr>
              <a:t> </a:t>
            </a:r>
            <a:r>
              <a:rPr lang="nl-NL" sz="1800" kern="1100" dirty="0" err="1">
                <a:solidFill>
                  <a:srgbClr val="4D5056"/>
                </a:solidFill>
                <a:latin typeface="Avenir Black"/>
                <a:cs typeface="Avenir Black"/>
              </a:rPr>
              <a:t>pluhurave</a:t>
            </a:r>
            <a:r>
              <a:rPr lang="nl-NL" sz="1800" kern="1100" dirty="0">
                <a:solidFill>
                  <a:srgbClr val="4D5056"/>
                </a:solidFill>
                <a:latin typeface="Avenir Black"/>
                <a:cs typeface="Avenir Black"/>
              </a:rPr>
              <a:t>:</a:t>
            </a:r>
          </a:p>
          <a:p>
            <a:pPr algn="l">
              <a:lnSpc>
                <a:spcPct val="90000"/>
              </a:lnSpc>
            </a:pPr>
            <a:r>
              <a:rPr lang="nl-NL" sz="1800" b="1" kern="1100" dirty="0" smtClean="0">
                <a:solidFill>
                  <a:srgbClr val="4D5056"/>
                </a:solidFill>
                <a:latin typeface="Avenir Next Regular"/>
                <a:cs typeface="Avenir Next Regular"/>
              </a:rPr>
              <a:t>     </a:t>
            </a:r>
            <a:r>
              <a:rPr lang="nl-NL" sz="1800" b="1" kern="1100" dirty="0" err="1" smtClean="0">
                <a:solidFill>
                  <a:srgbClr val="4D5056"/>
                </a:solidFill>
                <a:latin typeface="Avenir Next Regular"/>
                <a:cs typeface="Avenir Next Regular"/>
              </a:rPr>
              <a:t>Homogjeniteti</a:t>
            </a:r>
            <a:r>
              <a:rPr lang="nl-NL" sz="1800" b="1" kern="1100" dirty="0" smtClean="0">
                <a:solidFill>
                  <a:srgbClr val="4D5056"/>
                </a:solidFill>
                <a:latin typeface="Avenir Next Regular"/>
                <a:cs typeface="Avenir Next Regular"/>
              </a:rPr>
              <a:t> </a:t>
            </a:r>
            <a:r>
              <a:rPr lang="nl-NL" sz="1800" b="1" kern="1100" dirty="0">
                <a:solidFill>
                  <a:srgbClr val="4D5056"/>
                </a:solidFill>
                <a:latin typeface="Avenir Next Regular"/>
                <a:cs typeface="Avenir Next Regular"/>
              </a:rPr>
              <a:t>i </a:t>
            </a:r>
            <a:r>
              <a:rPr lang="nl-NL" sz="1800" b="1" kern="1100" dirty="0" err="1">
                <a:solidFill>
                  <a:srgbClr val="4D5056"/>
                </a:solidFill>
                <a:latin typeface="Avenir Next Regular"/>
                <a:cs typeface="Avenir Next Regular"/>
              </a:rPr>
              <a:t>përmbajtjes</a:t>
            </a:r>
            <a:endParaRPr lang="nl-NL" sz="1800" b="1" kern="1100" dirty="0">
              <a:solidFill>
                <a:srgbClr val="4D5056"/>
              </a:solidFill>
              <a:latin typeface="Avenir Next Regular"/>
              <a:cs typeface="Avenir Next Regular"/>
            </a:endParaRPr>
          </a:p>
          <a:p>
            <a:pPr algn="l">
              <a:lnSpc>
                <a:spcPct val="90000"/>
              </a:lnSpc>
            </a:pPr>
            <a:r>
              <a:rPr lang="nl-NL" sz="18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     (</a:t>
            </a:r>
            <a:r>
              <a:rPr lang="nl-NL" sz="18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Vlerat</a:t>
            </a:r>
            <a:r>
              <a:rPr lang="nl-NL" sz="1800" kern="1100" dirty="0">
                <a:solidFill>
                  <a:srgbClr val="4D5056"/>
                </a:solidFill>
                <a:latin typeface="Avenir Medium"/>
                <a:cs typeface="Avenir Medium"/>
              </a:rPr>
              <a:t> e </a:t>
            </a:r>
            <a:r>
              <a:rPr lang="nl-NL" sz="18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pranueshme</a:t>
            </a:r>
            <a:r>
              <a:rPr lang="nl-NL" sz="1800" kern="1100" dirty="0">
                <a:solidFill>
                  <a:srgbClr val="4D5056"/>
                </a:solidFill>
                <a:latin typeface="Avenir Medium"/>
                <a:cs typeface="Avenir Medium"/>
              </a:rPr>
              <a:t> : 90 - 110 % </a:t>
            </a:r>
            <a:r>
              <a:rPr lang="nl-NL" sz="18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(e </a:t>
            </a:r>
            <a:r>
              <a:rPr lang="nl-NL" sz="1800" kern="1100" dirty="0">
                <a:solidFill>
                  <a:srgbClr val="4D5056"/>
                </a:solidFill>
                <a:latin typeface="Avenir Medium"/>
                <a:cs typeface="Avenir Medium"/>
              </a:rPr>
              <a:t>100 </a:t>
            </a:r>
            <a:r>
              <a:rPr lang="nl-NL" sz="18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mg)</a:t>
            </a:r>
            <a:endParaRPr lang="nl-NL" sz="1800" kern="1100" dirty="0">
              <a:solidFill>
                <a:srgbClr val="4D5056"/>
              </a:solidFill>
              <a:latin typeface="Avenir Medium"/>
              <a:cs typeface="Avenir Medium"/>
            </a:endParaRPr>
          </a:p>
          <a:p>
            <a:pPr algn="l">
              <a:lnSpc>
                <a:spcPct val="90000"/>
              </a:lnSpc>
            </a:pPr>
            <a:r>
              <a:rPr lang="nl-NL" sz="18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     RSD </a:t>
            </a:r>
            <a:r>
              <a:rPr lang="nl-NL" sz="1800" kern="1100" dirty="0">
                <a:solidFill>
                  <a:srgbClr val="4D5056"/>
                </a:solidFill>
                <a:latin typeface="Avenir Medium"/>
                <a:cs typeface="Avenir Medium"/>
              </a:rPr>
              <a:t>≤ 3 %)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2946400"/>
            <a:ext cx="7467600" cy="3454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6566356"/>
            <a:ext cx="4953000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800" dirty="0" smtClean="0">
                <a:solidFill>
                  <a:srgbClr val="36393A"/>
                </a:solidFill>
                <a:latin typeface="Avenir Next Demi Bold"/>
                <a:cs typeface="Avenir Next Demi Bold"/>
              </a:rPr>
              <a:t>PROFARMA SH.A. </a:t>
            </a:r>
            <a:r>
              <a:rPr lang="en-US" sz="800" dirty="0" smtClean="0">
                <a:solidFill>
                  <a:srgbClr val="6BB4A0"/>
                </a:solidFill>
                <a:latin typeface="Avenir Next Demi Bold"/>
                <a:cs typeface="Avenir Next Demi Bold"/>
              </a:rPr>
              <a:t>I </a:t>
            </a:r>
            <a:r>
              <a:rPr lang="en-US" sz="800" dirty="0" smtClean="0">
                <a:solidFill>
                  <a:srgbClr val="4D5056"/>
                </a:solidFill>
                <a:latin typeface="Avenir Next Demi Bold"/>
                <a:cs typeface="Avenir Next Demi Bold"/>
              </a:rPr>
              <a:t>DEPARTAMENTI TEKNIK</a:t>
            </a:r>
            <a:endParaRPr lang="en-US" sz="800" b="1" dirty="0">
              <a:solidFill>
                <a:srgbClr val="4D5056"/>
              </a:solidFill>
              <a:latin typeface="Avenir Next Demi Bold"/>
              <a:cs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4013855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FOND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05800" y="6400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6BB4A0"/>
                </a:solidFill>
                <a:latin typeface="Avenir Black"/>
                <a:cs typeface="Avenir Black"/>
              </a:rPr>
              <a:t>&lt;</a:t>
            </a:r>
            <a:r>
              <a:rPr lang="en-US" dirty="0" smtClean="0">
                <a:solidFill>
                  <a:srgbClr val="36393A"/>
                </a:solidFill>
                <a:latin typeface="Avenir Next Medium"/>
                <a:cs typeface="Avenir Next Medium"/>
              </a:rPr>
              <a:t>14</a:t>
            </a:r>
            <a:r>
              <a:rPr lang="en-US" b="1" dirty="0" smtClean="0">
                <a:solidFill>
                  <a:srgbClr val="6BB4A0"/>
                </a:solidFill>
                <a:latin typeface="Avenir Black"/>
                <a:cs typeface="Avenir Black"/>
              </a:rPr>
              <a:t>&gt;</a:t>
            </a:r>
            <a:endParaRPr lang="en-US" b="1" dirty="0">
              <a:solidFill>
                <a:srgbClr val="6BB4A0"/>
              </a:solidFill>
              <a:latin typeface="Avenir Black"/>
              <a:cs typeface="Avenir Black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06400" y="457200"/>
            <a:ext cx="8280400" cy="1066800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nl-NL" sz="1800" kern="1100" dirty="0">
                <a:solidFill>
                  <a:srgbClr val="4D5056"/>
                </a:solidFill>
                <a:latin typeface="Avenir Medium"/>
                <a:cs typeface="Avenir Medium"/>
              </a:rPr>
              <a:t> </a:t>
            </a:r>
            <a:r>
              <a:rPr lang="nl-NL" sz="1800" kern="1100" dirty="0" smtClean="0">
                <a:solidFill>
                  <a:srgbClr val="6BB4A0"/>
                </a:solidFill>
                <a:latin typeface="Avenir Black"/>
                <a:cs typeface="Avenir Black"/>
              </a:rPr>
              <a:t>2. </a:t>
            </a:r>
            <a:r>
              <a:rPr lang="nl-NL" sz="180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TABLETIMI:</a:t>
            </a:r>
            <a:endParaRPr lang="nl-NL" sz="1800" kern="1100" dirty="0">
              <a:solidFill>
                <a:srgbClr val="4D5056"/>
              </a:solidFill>
              <a:latin typeface="Avenir Black"/>
              <a:cs typeface="Avenir Black"/>
            </a:endParaRPr>
          </a:p>
          <a:p>
            <a:pPr algn="l">
              <a:lnSpc>
                <a:spcPct val="90000"/>
              </a:lnSpc>
            </a:pPr>
            <a:r>
              <a:rPr lang="nl-NL" sz="1800" b="1" kern="1100" dirty="0" smtClean="0">
                <a:solidFill>
                  <a:srgbClr val="4D5056"/>
                </a:solidFill>
                <a:latin typeface="Avenir Next Regular"/>
                <a:cs typeface="Avenir Next Regular"/>
              </a:rPr>
              <a:t>     </a:t>
            </a:r>
            <a:r>
              <a:rPr lang="nl-NL" sz="1800" b="1" kern="1100" dirty="0" err="1" smtClean="0">
                <a:solidFill>
                  <a:srgbClr val="4D5056"/>
                </a:solidFill>
                <a:latin typeface="Avenir Next Regular"/>
                <a:cs typeface="Avenir Next Regular"/>
              </a:rPr>
              <a:t>Homogjeniteti</a:t>
            </a:r>
            <a:r>
              <a:rPr lang="nl-NL" sz="1800" b="1" kern="1100" dirty="0" smtClean="0">
                <a:solidFill>
                  <a:srgbClr val="4D5056"/>
                </a:solidFill>
                <a:latin typeface="Avenir Next Regular"/>
                <a:cs typeface="Avenir Next Regular"/>
              </a:rPr>
              <a:t> </a:t>
            </a:r>
            <a:r>
              <a:rPr lang="nl-NL" sz="1800" b="1" kern="1100" dirty="0">
                <a:solidFill>
                  <a:srgbClr val="4D5056"/>
                </a:solidFill>
                <a:latin typeface="Avenir Next Regular"/>
                <a:cs typeface="Avenir Next Regular"/>
              </a:rPr>
              <a:t>i </a:t>
            </a:r>
            <a:r>
              <a:rPr lang="nl-NL" sz="1800" b="1" kern="1100" dirty="0" err="1" smtClean="0">
                <a:solidFill>
                  <a:srgbClr val="4D5056"/>
                </a:solidFill>
                <a:latin typeface="Avenir Next Regular"/>
                <a:cs typeface="Avenir Next Regular"/>
              </a:rPr>
              <a:t>përmbajtjes</a:t>
            </a:r>
            <a:r>
              <a:rPr lang="nl-NL" sz="1800" b="1" kern="1100" dirty="0" smtClean="0">
                <a:solidFill>
                  <a:srgbClr val="4D5056"/>
                </a:solidFill>
                <a:latin typeface="Avenir Next Regular"/>
                <a:cs typeface="Avenir Next Regular"/>
              </a:rPr>
              <a:t> - </a:t>
            </a:r>
            <a:r>
              <a:rPr lang="nl-NL" sz="1800" b="1" kern="1100" dirty="0" err="1" smtClean="0">
                <a:solidFill>
                  <a:srgbClr val="4D5056"/>
                </a:solidFill>
                <a:latin typeface="Avenir Next Regular"/>
                <a:cs typeface="Avenir Next Regular"/>
              </a:rPr>
              <a:t>Tabletimi</a:t>
            </a:r>
            <a:endParaRPr lang="nl-NL" sz="1800" b="1" kern="1100" dirty="0">
              <a:solidFill>
                <a:srgbClr val="4D5056"/>
              </a:solidFill>
              <a:latin typeface="Avenir Next Regular"/>
              <a:cs typeface="Avenir Next Regular"/>
            </a:endParaRPr>
          </a:p>
          <a:p>
            <a:pPr algn="l">
              <a:lnSpc>
                <a:spcPct val="90000"/>
              </a:lnSpc>
            </a:pPr>
            <a:r>
              <a:rPr lang="nl-NL" sz="18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     (</a:t>
            </a:r>
            <a:r>
              <a:rPr lang="nl-NL" sz="18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Vlerat</a:t>
            </a:r>
            <a:r>
              <a:rPr lang="nl-NL" sz="1800" kern="1100" dirty="0">
                <a:solidFill>
                  <a:srgbClr val="4D5056"/>
                </a:solidFill>
                <a:latin typeface="Avenir Medium"/>
                <a:cs typeface="Avenir Medium"/>
              </a:rPr>
              <a:t> e </a:t>
            </a:r>
            <a:r>
              <a:rPr lang="nl-NL" sz="18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pranueshme</a:t>
            </a:r>
            <a:r>
              <a:rPr lang="nl-NL" sz="1800" kern="1100" dirty="0">
                <a:solidFill>
                  <a:srgbClr val="4D5056"/>
                </a:solidFill>
                <a:latin typeface="Avenir Medium"/>
                <a:cs typeface="Avenir Medium"/>
              </a:rPr>
              <a:t> : 90 - 110 % </a:t>
            </a:r>
            <a:r>
              <a:rPr lang="nl-NL" sz="18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(e </a:t>
            </a:r>
            <a:r>
              <a:rPr lang="nl-NL" sz="1800" kern="1100" dirty="0">
                <a:solidFill>
                  <a:srgbClr val="4D5056"/>
                </a:solidFill>
                <a:latin typeface="Avenir Medium"/>
                <a:cs typeface="Avenir Medium"/>
              </a:rPr>
              <a:t>100 </a:t>
            </a:r>
            <a:r>
              <a:rPr lang="nl-NL" sz="18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mg)</a:t>
            </a:r>
            <a:endParaRPr lang="nl-NL" sz="1800" kern="1100" dirty="0">
              <a:solidFill>
                <a:srgbClr val="4D5056"/>
              </a:solidFill>
              <a:latin typeface="Avenir Medium"/>
              <a:cs typeface="Avenir Medium"/>
            </a:endParaRPr>
          </a:p>
          <a:p>
            <a:pPr algn="l">
              <a:lnSpc>
                <a:spcPct val="90000"/>
              </a:lnSpc>
            </a:pPr>
            <a:r>
              <a:rPr lang="nl-NL" sz="18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     RSD </a:t>
            </a:r>
            <a:r>
              <a:rPr lang="nl-NL" sz="1800" kern="1100" dirty="0">
                <a:solidFill>
                  <a:srgbClr val="4D5056"/>
                </a:solidFill>
                <a:latin typeface="Avenir Medium"/>
                <a:cs typeface="Avenir Medium"/>
              </a:rPr>
              <a:t>≤ 3 %)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00200"/>
            <a:ext cx="7467600" cy="2705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6566356"/>
            <a:ext cx="4953000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800" dirty="0" smtClean="0">
                <a:solidFill>
                  <a:srgbClr val="36393A"/>
                </a:solidFill>
                <a:latin typeface="Avenir Next Demi Bold"/>
                <a:cs typeface="Avenir Next Demi Bold"/>
              </a:rPr>
              <a:t>PROFARMA SH.A. </a:t>
            </a:r>
            <a:r>
              <a:rPr lang="en-US" sz="800" dirty="0" smtClean="0">
                <a:solidFill>
                  <a:srgbClr val="6BB4A0"/>
                </a:solidFill>
                <a:latin typeface="Avenir Next Demi Bold"/>
                <a:cs typeface="Avenir Next Demi Bold"/>
              </a:rPr>
              <a:t>I </a:t>
            </a:r>
            <a:r>
              <a:rPr lang="en-US" sz="800" dirty="0" smtClean="0">
                <a:solidFill>
                  <a:srgbClr val="4D5056"/>
                </a:solidFill>
                <a:latin typeface="Avenir Next Demi Bold"/>
                <a:cs typeface="Avenir Next Demi Bold"/>
              </a:rPr>
              <a:t>DEPARTAMENTI TEKNIK</a:t>
            </a:r>
            <a:endParaRPr lang="en-US" sz="800" b="1" dirty="0">
              <a:solidFill>
                <a:srgbClr val="4D5056"/>
              </a:solidFill>
              <a:latin typeface="Avenir Next Demi Bold"/>
              <a:cs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387293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FOND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05800" y="6400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6BB4A0"/>
                </a:solidFill>
                <a:latin typeface="Avenir Black"/>
                <a:cs typeface="Avenir Black"/>
              </a:rPr>
              <a:t>&lt;</a:t>
            </a:r>
            <a:r>
              <a:rPr lang="en-US" dirty="0" smtClean="0">
                <a:solidFill>
                  <a:srgbClr val="36393A"/>
                </a:solidFill>
                <a:latin typeface="Avenir Next Medium"/>
                <a:cs typeface="Avenir Next Medium"/>
              </a:rPr>
              <a:t>15</a:t>
            </a:r>
            <a:r>
              <a:rPr lang="en-US" b="1" dirty="0" smtClean="0">
                <a:solidFill>
                  <a:srgbClr val="6BB4A0"/>
                </a:solidFill>
                <a:latin typeface="Avenir Black"/>
                <a:cs typeface="Avenir Black"/>
              </a:rPr>
              <a:t>&gt;</a:t>
            </a:r>
            <a:endParaRPr lang="en-US" b="1" dirty="0">
              <a:solidFill>
                <a:srgbClr val="6BB4A0"/>
              </a:solidFill>
              <a:latin typeface="Avenir Black"/>
              <a:cs typeface="Avenir Black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457200"/>
            <a:ext cx="8280400" cy="609600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nl-NL" sz="1800" kern="1100" dirty="0">
                <a:solidFill>
                  <a:srgbClr val="4D5056"/>
                </a:solidFill>
                <a:latin typeface="Avenir Medium"/>
                <a:cs typeface="Avenir Medium"/>
              </a:rPr>
              <a:t> </a:t>
            </a:r>
            <a:r>
              <a:rPr lang="nl-NL" sz="1800" kern="1100" dirty="0" smtClean="0">
                <a:solidFill>
                  <a:srgbClr val="6BB4A0"/>
                </a:solidFill>
                <a:latin typeface="Avenir Black"/>
                <a:cs typeface="Avenir Black"/>
              </a:rPr>
              <a:t>3. </a:t>
            </a:r>
            <a:r>
              <a:rPr lang="nl-NL" sz="180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VESHJA ME FILM:</a:t>
            </a:r>
            <a:endParaRPr lang="nl-NL" sz="1800" kern="1100" dirty="0">
              <a:solidFill>
                <a:srgbClr val="4D5056"/>
              </a:solidFill>
              <a:latin typeface="Avenir Black"/>
              <a:cs typeface="Avenir Black"/>
            </a:endParaRPr>
          </a:p>
          <a:p>
            <a:pPr algn="l">
              <a:lnSpc>
                <a:spcPct val="90000"/>
              </a:lnSpc>
            </a:pPr>
            <a:r>
              <a:rPr lang="nl-NL" sz="1800" b="1" kern="1100" dirty="0" smtClean="0">
                <a:solidFill>
                  <a:srgbClr val="4D5056"/>
                </a:solidFill>
                <a:latin typeface="Avenir Next Regular"/>
                <a:cs typeface="Avenir Next Regular"/>
              </a:rPr>
              <a:t>      </a:t>
            </a:r>
            <a:r>
              <a:rPr lang="hu-HU" sz="1800" b="1" kern="1100" dirty="0" smtClean="0">
                <a:solidFill>
                  <a:srgbClr val="4D5056"/>
                </a:solidFill>
                <a:latin typeface="Avenir Next Regular"/>
                <a:cs typeface="Avenir Next Regular"/>
              </a:rPr>
              <a:t>Garantimi </a:t>
            </a:r>
            <a:r>
              <a:rPr lang="hu-HU" sz="1800" b="1" kern="1100" dirty="0">
                <a:solidFill>
                  <a:srgbClr val="4D5056"/>
                </a:solidFill>
                <a:latin typeface="Avenir Next Regular"/>
                <a:cs typeface="Avenir Next Regular"/>
              </a:rPr>
              <a:t>i efektit </a:t>
            </a:r>
            <a:r>
              <a:rPr lang="hu-HU" sz="1800" b="1" kern="1100" dirty="0" smtClean="0">
                <a:solidFill>
                  <a:srgbClr val="4D5056"/>
                </a:solidFill>
                <a:latin typeface="Avenir Next Regular"/>
                <a:cs typeface="Avenir Next Regular"/>
              </a:rPr>
              <a:t>gastrorezizstent</a:t>
            </a:r>
            <a:endParaRPr lang="nl-NL" sz="1800" kern="1100" dirty="0">
              <a:solidFill>
                <a:srgbClr val="4D5056"/>
              </a:solidFill>
              <a:latin typeface="Avenir Medium"/>
              <a:cs typeface="Avenir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667" y="1079500"/>
            <a:ext cx="7467600" cy="21209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81000" y="3429000"/>
            <a:ext cx="8280400" cy="533400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nl-NL" sz="18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 </a:t>
            </a:r>
            <a:r>
              <a:rPr lang="nl-NL" sz="1800" kern="1100" dirty="0" smtClean="0">
                <a:solidFill>
                  <a:srgbClr val="6BB4A0"/>
                </a:solidFill>
                <a:latin typeface="Avenir Black"/>
                <a:cs typeface="Avenir Black"/>
              </a:rPr>
              <a:t>4. </a:t>
            </a:r>
            <a:r>
              <a:rPr lang="nl-NL" sz="180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TESTIME TË TJERA:</a:t>
            </a:r>
            <a:endParaRPr lang="nl-NL" sz="1800" kern="1100" dirty="0">
              <a:solidFill>
                <a:srgbClr val="4D5056"/>
              </a:solidFill>
              <a:latin typeface="Avenir Black"/>
              <a:cs typeface="Avenir Black"/>
            </a:endParaRPr>
          </a:p>
          <a:p>
            <a:pPr algn="l">
              <a:lnSpc>
                <a:spcPct val="90000"/>
              </a:lnSpc>
            </a:pPr>
            <a:r>
              <a:rPr lang="nl-NL" sz="1800" b="1" kern="1100" dirty="0" smtClean="0">
                <a:solidFill>
                  <a:srgbClr val="4D5056"/>
                </a:solidFill>
                <a:latin typeface="Avenir Next Regular"/>
                <a:cs typeface="Avenir Next Regular"/>
              </a:rPr>
              <a:t>      </a:t>
            </a:r>
            <a:r>
              <a:rPr lang="nl-NL" sz="1800" b="1" kern="1100" dirty="0" err="1">
                <a:solidFill>
                  <a:srgbClr val="4D5056"/>
                </a:solidFill>
                <a:latin typeface="Avenir Next Regular"/>
                <a:cs typeface="Avenir Next Regular"/>
              </a:rPr>
              <a:t>Kontrolle</a:t>
            </a:r>
            <a:r>
              <a:rPr lang="nl-NL" sz="1800" b="1" kern="1100" dirty="0">
                <a:solidFill>
                  <a:srgbClr val="4D5056"/>
                </a:solidFill>
                <a:latin typeface="Avenir Next Regular"/>
                <a:cs typeface="Avenir Next Regular"/>
              </a:rPr>
              <a:t> </a:t>
            </a:r>
            <a:r>
              <a:rPr lang="nl-NL" sz="1800" b="1" kern="1100" dirty="0" err="1">
                <a:solidFill>
                  <a:srgbClr val="4D5056"/>
                </a:solidFill>
                <a:latin typeface="Avenir Next Regular"/>
                <a:cs typeface="Avenir Next Regular"/>
              </a:rPr>
              <a:t>në</a:t>
            </a:r>
            <a:r>
              <a:rPr lang="nl-NL" sz="1800" b="1" kern="1100" dirty="0">
                <a:solidFill>
                  <a:srgbClr val="4D5056"/>
                </a:solidFill>
                <a:latin typeface="Avenir Next Regular"/>
                <a:cs typeface="Avenir Next Regular"/>
              </a:rPr>
              <a:t> proces</a:t>
            </a:r>
          </a:p>
          <a:p>
            <a:pPr algn="l">
              <a:lnSpc>
                <a:spcPct val="90000"/>
              </a:lnSpc>
            </a:pPr>
            <a:endParaRPr lang="nl-NL" sz="1800" kern="1100" dirty="0">
              <a:solidFill>
                <a:srgbClr val="4D5056"/>
              </a:solidFill>
              <a:latin typeface="Avenir Medium"/>
              <a:cs typeface="Avenir Medium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667" y="4114800"/>
            <a:ext cx="7467600" cy="2298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" y="6566356"/>
            <a:ext cx="4953000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800" dirty="0" smtClean="0">
                <a:solidFill>
                  <a:srgbClr val="36393A"/>
                </a:solidFill>
                <a:latin typeface="Avenir Next Demi Bold"/>
                <a:cs typeface="Avenir Next Demi Bold"/>
              </a:rPr>
              <a:t>PROFARMA SH.A. </a:t>
            </a:r>
            <a:r>
              <a:rPr lang="en-US" sz="800" dirty="0" smtClean="0">
                <a:solidFill>
                  <a:srgbClr val="6BB4A0"/>
                </a:solidFill>
                <a:latin typeface="Avenir Next Demi Bold"/>
                <a:cs typeface="Avenir Next Demi Bold"/>
              </a:rPr>
              <a:t>I </a:t>
            </a:r>
            <a:r>
              <a:rPr lang="en-US" sz="800" dirty="0" smtClean="0">
                <a:solidFill>
                  <a:srgbClr val="4D5056"/>
                </a:solidFill>
                <a:latin typeface="Avenir Next Demi Bold"/>
                <a:cs typeface="Avenir Next Demi Bold"/>
              </a:rPr>
              <a:t>DEPARTAMENTI TEKNIK</a:t>
            </a:r>
            <a:endParaRPr lang="en-US" sz="800" b="1" dirty="0">
              <a:solidFill>
                <a:srgbClr val="4D5056"/>
              </a:solidFill>
              <a:latin typeface="Avenir Next Demi Bold"/>
              <a:cs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394524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FOND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05800" y="6400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6BB4A0"/>
                </a:solidFill>
                <a:latin typeface="Avenir Black"/>
                <a:cs typeface="Avenir Black"/>
              </a:rPr>
              <a:t>&lt;</a:t>
            </a:r>
            <a:r>
              <a:rPr lang="en-US" dirty="0" smtClean="0">
                <a:solidFill>
                  <a:srgbClr val="36393A"/>
                </a:solidFill>
                <a:latin typeface="Avenir Next Medium"/>
                <a:cs typeface="Avenir Next Medium"/>
              </a:rPr>
              <a:t>16</a:t>
            </a:r>
            <a:r>
              <a:rPr lang="en-US" b="1" dirty="0" smtClean="0">
                <a:solidFill>
                  <a:srgbClr val="6BB4A0"/>
                </a:solidFill>
                <a:latin typeface="Avenir Black"/>
                <a:cs typeface="Avenir Black"/>
              </a:rPr>
              <a:t>&gt;</a:t>
            </a:r>
            <a:endParaRPr lang="en-US" b="1" dirty="0">
              <a:solidFill>
                <a:srgbClr val="6BB4A0"/>
              </a:solidFill>
              <a:latin typeface="Avenir Black"/>
              <a:cs typeface="Avenir Black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371600"/>
            <a:ext cx="8851900" cy="4089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" y="5029200"/>
            <a:ext cx="800100" cy="152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700" y="5029200"/>
            <a:ext cx="800100" cy="152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400" y="6566356"/>
            <a:ext cx="4953000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800" dirty="0" smtClean="0">
                <a:solidFill>
                  <a:srgbClr val="36393A"/>
                </a:solidFill>
                <a:latin typeface="Avenir Next Demi Bold"/>
                <a:cs typeface="Avenir Next Demi Bold"/>
              </a:rPr>
              <a:t>PROFARMA SH.A. </a:t>
            </a:r>
            <a:r>
              <a:rPr lang="en-US" sz="800" dirty="0" smtClean="0">
                <a:solidFill>
                  <a:srgbClr val="6BB4A0"/>
                </a:solidFill>
                <a:latin typeface="Avenir Next Demi Bold"/>
                <a:cs typeface="Avenir Next Demi Bold"/>
              </a:rPr>
              <a:t>I </a:t>
            </a:r>
            <a:r>
              <a:rPr lang="en-US" sz="800" dirty="0" smtClean="0">
                <a:solidFill>
                  <a:srgbClr val="4D5056"/>
                </a:solidFill>
                <a:latin typeface="Avenir Next Demi Bold"/>
                <a:cs typeface="Avenir Next Demi Bold"/>
              </a:rPr>
              <a:t>DEPARTAMENTI TEKNIK</a:t>
            </a:r>
            <a:endParaRPr lang="en-US" sz="800" b="1" dirty="0">
              <a:solidFill>
                <a:srgbClr val="4D5056"/>
              </a:solidFill>
              <a:latin typeface="Avenir Next Demi Bold"/>
              <a:cs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401493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FOND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1371600"/>
            <a:ext cx="8851900" cy="4089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05800" y="6400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6BB4A0"/>
                </a:solidFill>
                <a:latin typeface="Avenir Black"/>
                <a:cs typeface="Avenir Black"/>
              </a:rPr>
              <a:t>&lt;</a:t>
            </a:r>
            <a:r>
              <a:rPr lang="en-US" dirty="0" smtClean="0">
                <a:solidFill>
                  <a:srgbClr val="36393A"/>
                </a:solidFill>
                <a:latin typeface="Avenir Next Medium"/>
                <a:cs typeface="Avenir Next Medium"/>
              </a:rPr>
              <a:t>17</a:t>
            </a:r>
            <a:r>
              <a:rPr lang="en-US" b="1" dirty="0" smtClean="0">
                <a:solidFill>
                  <a:srgbClr val="6BB4A0"/>
                </a:solidFill>
                <a:latin typeface="Avenir Black"/>
                <a:cs typeface="Avenir Black"/>
              </a:rPr>
              <a:t>&gt;</a:t>
            </a:r>
            <a:endParaRPr lang="en-US" b="1" dirty="0">
              <a:solidFill>
                <a:srgbClr val="6BB4A0"/>
              </a:solidFill>
              <a:latin typeface="Avenir Black"/>
              <a:cs typeface="Avenir Black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" y="5029200"/>
            <a:ext cx="800100" cy="152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700" y="5029200"/>
            <a:ext cx="800100" cy="152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400" y="6566356"/>
            <a:ext cx="4953000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800" dirty="0" smtClean="0">
                <a:solidFill>
                  <a:srgbClr val="36393A"/>
                </a:solidFill>
                <a:latin typeface="Avenir Next Demi Bold"/>
                <a:cs typeface="Avenir Next Demi Bold"/>
              </a:rPr>
              <a:t>PROFARMA SH.A. </a:t>
            </a:r>
            <a:r>
              <a:rPr lang="en-US" sz="800" dirty="0" smtClean="0">
                <a:solidFill>
                  <a:srgbClr val="6BB4A0"/>
                </a:solidFill>
                <a:latin typeface="Avenir Next Demi Bold"/>
                <a:cs typeface="Avenir Next Demi Bold"/>
              </a:rPr>
              <a:t>I </a:t>
            </a:r>
            <a:r>
              <a:rPr lang="en-US" sz="800" dirty="0" smtClean="0">
                <a:solidFill>
                  <a:srgbClr val="4D5056"/>
                </a:solidFill>
                <a:latin typeface="Avenir Next Demi Bold"/>
                <a:cs typeface="Avenir Next Demi Bold"/>
              </a:rPr>
              <a:t>DEPARTAMENTI TEKNIK</a:t>
            </a:r>
            <a:endParaRPr lang="en-US" sz="800" b="1" dirty="0">
              <a:solidFill>
                <a:srgbClr val="4D5056"/>
              </a:solidFill>
              <a:latin typeface="Avenir Next Demi Bold"/>
              <a:cs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2906820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8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505200"/>
            <a:ext cx="8382000" cy="1828800"/>
          </a:xfrm>
        </p:spPr>
        <p:txBody>
          <a:bodyPr anchor="t">
            <a:noAutofit/>
          </a:bodyPr>
          <a:lstStyle/>
          <a:p>
            <a:pPr algn="l"/>
            <a:r>
              <a:rPr lang="en-US" sz="3200" dirty="0">
                <a:solidFill>
                  <a:srgbClr val="FFFFFF"/>
                </a:solidFill>
                <a:latin typeface="Avenir Next Bold"/>
                <a:cs typeface="Avenir Next Bold"/>
              </a:rPr>
              <a:t>VALIDIMI I PROCESIT TË </a:t>
            </a:r>
            <a:r>
              <a:rPr lang="en-US" sz="3200" dirty="0" smtClean="0">
                <a:solidFill>
                  <a:srgbClr val="FFFFFF"/>
                </a:solidFill>
                <a:latin typeface="Avenir Next Bold"/>
                <a:cs typeface="Avenir Next Bold"/>
              </a:rPr>
              <a:t>PRODHIMIT TË</a:t>
            </a:r>
            <a:r>
              <a:rPr lang="en-US" sz="3200" dirty="0">
                <a:solidFill>
                  <a:srgbClr val="FFFFFF"/>
                </a:solidFill>
                <a:latin typeface="Avenir Next Bold"/>
                <a:cs typeface="Avenir Next Bold"/>
              </a:rPr>
              <a:t/>
            </a:r>
            <a:br>
              <a:rPr lang="en-US" sz="3200" dirty="0">
                <a:solidFill>
                  <a:srgbClr val="FFFFFF"/>
                </a:solidFill>
                <a:latin typeface="Avenir Next Bold"/>
                <a:cs typeface="Avenir Next Bold"/>
              </a:rPr>
            </a:br>
            <a:r>
              <a:rPr lang="en-US" sz="3200" b="1" dirty="0" smtClean="0">
                <a:solidFill>
                  <a:srgbClr val="FFFFFF"/>
                </a:solidFill>
                <a:latin typeface="Avenir Next Bold"/>
                <a:cs typeface="Avenir Next Bold"/>
              </a:rPr>
              <a:t>ACIDIT </a:t>
            </a:r>
            <a:r>
              <a:rPr lang="en-US" sz="3200" b="1" dirty="0">
                <a:solidFill>
                  <a:srgbClr val="FFFFFF"/>
                </a:solidFill>
                <a:latin typeface="Avenir Next Bold"/>
                <a:cs typeface="Avenir Next Bold"/>
              </a:rPr>
              <a:t>ACETIL </a:t>
            </a:r>
            <a:r>
              <a:rPr lang="en-US" sz="3200" b="1" dirty="0" smtClean="0">
                <a:solidFill>
                  <a:srgbClr val="FFFFFF"/>
                </a:solidFill>
                <a:latin typeface="Avenir Next Bold"/>
                <a:cs typeface="Avenir Next Bold"/>
              </a:rPr>
              <a:t>SALICILIK </a:t>
            </a:r>
            <a:r>
              <a:rPr lang="ro-RO" sz="3200" b="1" dirty="0" smtClean="0">
                <a:solidFill>
                  <a:srgbClr val="FFFFFF"/>
                </a:solidFill>
                <a:latin typeface="Avenir Next Bold"/>
                <a:cs typeface="Avenir Next Bold"/>
              </a:rPr>
              <a:t>100 mg</a:t>
            </a:r>
            <a:br>
              <a:rPr lang="ro-RO" sz="3200" b="1" dirty="0" smtClean="0">
                <a:solidFill>
                  <a:srgbClr val="FFFFFF"/>
                </a:solidFill>
                <a:latin typeface="Avenir Next Bold"/>
                <a:cs typeface="Avenir Next Bold"/>
              </a:rPr>
            </a:br>
            <a:r>
              <a:rPr lang="is-IS" sz="3200" dirty="0" smtClean="0">
                <a:solidFill>
                  <a:srgbClr val="FFFFFF"/>
                </a:solidFill>
                <a:latin typeface="Avenir Next Bold"/>
                <a:cs typeface="Avenir Next Bold"/>
              </a:rPr>
              <a:t>TABLETA GASTROREZISTENTE</a:t>
            </a:r>
            <a:endParaRPr lang="en-US" sz="3200" b="1" dirty="0">
              <a:solidFill>
                <a:srgbClr val="FFFFFF"/>
              </a:solidFill>
              <a:latin typeface="Avenir Next Bold"/>
              <a:cs typeface="Avenir Next Bold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62000" y="1524000"/>
            <a:ext cx="8382000" cy="1066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rgbClr val="FFFFFF"/>
                </a:solidFill>
                <a:latin typeface="Avenir Next Bold"/>
                <a:cs typeface="Avenir Next Bold"/>
              </a:rPr>
              <a:t>KOMPANIA: </a:t>
            </a:r>
            <a:r>
              <a:rPr lang="en-US" sz="1800" b="1" dirty="0" smtClean="0">
                <a:solidFill>
                  <a:srgbClr val="FFFFFF"/>
                </a:solidFill>
                <a:latin typeface="Avenir Next Bold"/>
                <a:cs typeface="Avenir Next Bold"/>
              </a:rPr>
              <a:t>PROFARMA SH.A.</a:t>
            </a:r>
          </a:p>
          <a:p>
            <a:pPr algn="l"/>
            <a:r>
              <a:rPr lang="en-US" sz="3200" dirty="0" smtClean="0">
                <a:solidFill>
                  <a:srgbClr val="FFFFFF"/>
                </a:solidFill>
                <a:latin typeface="Avenir Black"/>
                <a:cs typeface="Avenir Black"/>
              </a:rPr>
              <a:t>DEPARTAMENTI </a:t>
            </a:r>
            <a:r>
              <a:rPr lang="en-US" sz="3200" b="1" dirty="0" smtClean="0">
                <a:solidFill>
                  <a:srgbClr val="FFFFFF"/>
                </a:solidFill>
                <a:latin typeface="Avenir Next Bold"/>
                <a:cs typeface="Avenir Next Bold"/>
              </a:rPr>
              <a:t>TEKNIK</a:t>
            </a:r>
            <a:endParaRPr lang="en-US" sz="3200" b="1" dirty="0">
              <a:solidFill>
                <a:srgbClr val="FFFFFF"/>
              </a:solidFill>
              <a:latin typeface="Avenir Next Bold"/>
              <a:cs typeface="Avenir Next Bold"/>
            </a:endParaRPr>
          </a:p>
          <a:p>
            <a:pPr algn="l"/>
            <a:endParaRPr lang="en-US" sz="3200" b="1" dirty="0" smtClean="0">
              <a:solidFill>
                <a:srgbClr val="FFFFFF"/>
              </a:solidFill>
              <a:latin typeface="Avenir Next Bold"/>
              <a:cs typeface="Avenir Next Bold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62000" y="3200400"/>
            <a:ext cx="7620000" cy="381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rgbClr val="FFFFFF"/>
                </a:solidFill>
                <a:latin typeface="Avenir Black"/>
                <a:cs typeface="Avenir Black"/>
              </a:rPr>
              <a:t>TEMA</a:t>
            </a:r>
            <a:r>
              <a:rPr lang="en-US" sz="1800" dirty="0" smtClean="0">
                <a:solidFill>
                  <a:srgbClr val="FFFFFF"/>
                </a:solidFill>
                <a:latin typeface="Avenir Next Bold"/>
                <a:cs typeface="Avenir Next Bold"/>
              </a:rPr>
              <a:t>:</a:t>
            </a:r>
            <a:endParaRPr lang="en-US" sz="3200" b="1" dirty="0" smtClean="0">
              <a:solidFill>
                <a:srgbClr val="FFFFFF"/>
              </a:solidFill>
              <a:latin typeface="Avenir Next Bold"/>
              <a:cs typeface="Avenir Next Bold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" y="2819400"/>
            <a:ext cx="550165" cy="2819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7008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FOND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05800" y="6400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6BB4A0"/>
                </a:solidFill>
                <a:latin typeface="Avenir Black"/>
                <a:cs typeface="Avenir Black"/>
              </a:rPr>
              <a:t>&lt;</a:t>
            </a:r>
            <a:r>
              <a:rPr lang="en-US" dirty="0" smtClean="0">
                <a:solidFill>
                  <a:srgbClr val="36393A"/>
                </a:solidFill>
                <a:latin typeface="Avenir Next Medium"/>
                <a:cs typeface="Avenir Next Medium"/>
              </a:rPr>
              <a:t>18</a:t>
            </a:r>
            <a:r>
              <a:rPr lang="en-US" b="1" dirty="0" smtClean="0">
                <a:solidFill>
                  <a:srgbClr val="6BB4A0"/>
                </a:solidFill>
                <a:latin typeface="Avenir Black"/>
                <a:cs typeface="Avenir Black"/>
              </a:rPr>
              <a:t>&gt;</a:t>
            </a:r>
            <a:endParaRPr lang="en-US" b="1" dirty="0">
              <a:solidFill>
                <a:srgbClr val="6BB4A0"/>
              </a:solidFill>
              <a:latin typeface="Avenir Black"/>
              <a:cs typeface="Avenir Black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533400"/>
            <a:ext cx="8280400" cy="4191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kern="1100" dirty="0">
                <a:solidFill>
                  <a:srgbClr val="4D5056"/>
                </a:solidFill>
                <a:latin typeface="Avenir Black"/>
                <a:cs typeface="Avenir Black"/>
              </a:rPr>
              <a:t>KONKLUZIONE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86691"/>
            <a:ext cx="240910" cy="1043940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09600" y="1109136"/>
            <a:ext cx="8280400" cy="4758264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Të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gjitha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testimet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dhe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vlerat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e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marra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,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tregojnë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që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ky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proces </a:t>
            </a:r>
            <a:r>
              <a:rPr lang="nl-NL" sz="2000" kern="1100" dirty="0" err="1" smtClean="0">
                <a:solidFill>
                  <a:srgbClr val="4D5056"/>
                </a:solidFill>
                <a:latin typeface="Avenir Medium"/>
                <a:cs typeface="Avenir Medium"/>
              </a:rPr>
              <a:t>prodhimi</a:t>
            </a:r>
            <a:endParaRPr lang="nl-NL" sz="2000" kern="1100" dirty="0" smtClean="0">
              <a:solidFill>
                <a:srgbClr val="4D5056"/>
              </a:solidFill>
              <a:latin typeface="Avenir Medium"/>
              <a:cs typeface="Avenir Medium"/>
            </a:endParaRPr>
          </a:p>
          <a:p>
            <a:pPr algn="l">
              <a:lnSpc>
                <a:spcPct val="90000"/>
              </a:lnSpc>
            </a:pPr>
            <a:r>
              <a:rPr lang="nl-NL" sz="2000" kern="1100" dirty="0" err="1" smtClean="0">
                <a:solidFill>
                  <a:srgbClr val="4D5056"/>
                </a:solidFill>
                <a:latin typeface="Avenir Medium"/>
                <a:cs typeface="Avenir Medium"/>
              </a:rPr>
              <a:t>është</a:t>
            </a:r>
            <a:r>
              <a:rPr lang="nl-NL" sz="20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i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besueshëm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për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prodhimin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e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tabletave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gastrorezistente</a:t>
            </a:r>
            <a:r>
              <a:rPr lang="nl-NL" sz="20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2000" kern="1100" dirty="0" err="1" smtClean="0">
                <a:solidFill>
                  <a:srgbClr val="4D5056"/>
                </a:solidFill>
                <a:latin typeface="Avenir Medium"/>
                <a:cs typeface="Avenir Medium"/>
              </a:rPr>
              <a:t>t</a:t>
            </a:r>
            <a:r>
              <a:rPr lang="nl-NL" sz="20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ë</a:t>
            </a:r>
            <a:endParaRPr lang="nl-NL" sz="2000" kern="1100" dirty="0" smtClean="0">
              <a:solidFill>
                <a:srgbClr val="4D5056"/>
              </a:solidFill>
              <a:latin typeface="Avenir Medium"/>
              <a:cs typeface="Avenir Medium"/>
            </a:endParaRPr>
          </a:p>
          <a:p>
            <a:pPr algn="l">
              <a:lnSpc>
                <a:spcPct val="90000"/>
              </a:lnSpc>
            </a:pPr>
            <a:r>
              <a:rPr lang="nl-NL" sz="2000" kern="1100" dirty="0" err="1" smtClean="0">
                <a:solidFill>
                  <a:srgbClr val="4D5056"/>
                </a:solidFill>
                <a:latin typeface="Avenir Black"/>
                <a:cs typeface="Avenir Black"/>
              </a:rPr>
              <a:t>Acidit</a:t>
            </a:r>
            <a:r>
              <a:rPr lang="nl-NL" sz="200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 </a:t>
            </a:r>
            <a:r>
              <a:rPr lang="nl-NL" sz="2000" kern="1100" dirty="0" err="1" smtClean="0">
                <a:solidFill>
                  <a:srgbClr val="4D5056"/>
                </a:solidFill>
                <a:latin typeface="Avenir Black"/>
                <a:cs typeface="Avenir Black"/>
              </a:rPr>
              <a:t>Acetil</a:t>
            </a:r>
            <a:r>
              <a:rPr lang="nl-NL" sz="200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 </a:t>
            </a:r>
            <a:r>
              <a:rPr lang="nl-NL" sz="2000" kern="1100" dirty="0" err="1" smtClean="0">
                <a:solidFill>
                  <a:srgbClr val="4D5056"/>
                </a:solidFill>
                <a:latin typeface="Avenir Black"/>
                <a:cs typeface="Avenir Black"/>
              </a:rPr>
              <a:t>Salicilik</a:t>
            </a:r>
            <a:r>
              <a:rPr lang="nl-NL" sz="200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 100 mg</a:t>
            </a:r>
          </a:p>
          <a:p>
            <a:pPr algn="l">
              <a:lnSpc>
                <a:spcPct val="90000"/>
              </a:lnSpc>
            </a:pPr>
            <a:r>
              <a:rPr lang="nl-NL" sz="1800" kern="1100" dirty="0">
                <a:solidFill>
                  <a:srgbClr val="4D5056"/>
                </a:solidFill>
                <a:latin typeface="Avenir Medium"/>
                <a:cs typeface="Avenir Medium"/>
              </a:rPr>
              <a:t> </a:t>
            </a:r>
          </a:p>
          <a:p>
            <a:pPr algn="l">
              <a:lnSpc>
                <a:spcPct val="90000"/>
              </a:lnSpc>
            </a:pPr>
            <a:r>
              <a:rPr lang="nl-NL" sz="1800" kern="1100" dirty="0" err="1" smtClean="0">
                <a:solidFill>
                  <a:srgbClr val="4D5056"/>
                </a:solidFill>
                <a:latin typeface="Avenir Black Oblique"/>
                <a:cs typeface="Avenir Black Oblique"/>
              </a:rPr>
              <a:t>Referenca</a:t>
            </a:r>
            <a:r>
              <a:rPr lang="nl-NL" sz="1800" kern="1100" dirty="0" smtClean="0">
                <a:solidFill>
                  <a:srgbClr val="4D5056"/>
                </a:solidFill>
                <a:latin typeface="Avenir Black Oblique"/>
                <a:cs typeface="Avenir Black Oblique"/>
              </a:rPr>
              <a:t>:</a:t>
            </a:r>
            <a:endParaRPr lang="nl-NL" sz="1800" kern="1100" dirty="0">
              <a:solidFill>
                <a:srgbClr val="4D5056"/>
              </a:solidFill>
              <a:latin typeface="Avenir Black Oblique"/>
              <a:cs typeface="Avenir Black Oblique"/>
            </a:endParaRPr>
          </a:p>
          <a:p>
            <a:pPr algn="l">
              <a:lnSpc>
                <a:spcPct val="60000"/>
              </a:lnSpc>
            </a:pPr>
            <a:endParaRPr lang="en-US" sz="1800" kern="1100" dirty="0" smtClean="0">
              <a:solidFill>
                <a:srgbClr val="4D5056"/>
              </a:solidFill>
              <a:latin typeface="Avenir Medium Oblique"/>
              <a:cs typeface="Avenir Medium Oblique"/>
            </a:endParaRPr>
          </a:p>
          <a:p>
            <a:pPr algn="l">
              <a:lnSpc>
                <a:spcPct val="60000"/>
              </a:lnSpc>
            </a:pPr>
            <a:r>
              <a:rPr lang="en-US" sz="1800" kern="1100" dirty="0" smtClean="0">
                <a:solidFill>
                  <a:srgbClr val="4D5056"/>
                </a:solidFill>
                <a:latin typeface="Avenir Medium Oblique"/>
                <a:cs typeface="Avenir Medium Oblique"/>
              </a:rPr>
              <a:t>EU </a:t>
            </a:r>
            <a:r>
              <a:rPr lang="en-US" sz="1800" kern="1100" dirty="0">
                <a:solidFill>
                  <a:srgbClr val="4D5056"/>
                </a:solidFill>
                <a:latin typeface="Avenir Medium Oblique"/>
                <a:cs typeface="Avenir Medium Oblique"/>
              </a:rPr>
              <a:t>- GMP - Guideline, </a:t>
            </a:r>
            <a:r>
              <a:rPr lang="en-US" sz="1800" kern="1100" dirty="0" err="1">
                <a:solidFill>
                  <a:srgbClr val="4D5056"/>
                </a:solidFill>
                <a:latin typeface="Avenir Medium Oblique"/>
                <a:cs typeface="Avenir Medium Oblique"/>
              </a:rPr>
              <a:t>Aneksi</a:t>
            </a:r>
            <a:r>
              <a:rPr lang="en-US" sz="1800" kern="1100" dirty="0">
                <a:solidFill>
                  <a:srgbClr val="4D5056"/>
                </a:solidFill>
                <a:latin typeface="Avenir Medium Oblique"/>
                <a:cs typeface="Avenir Medium Oblique"/>
              </a:rPr>
              <a:t> </a:t>
            </a:r>
            <a:r>
              <a:rPr lang="en-US" sz="1800" kern="1100" dirty="0" smtClean="0">
                <a:solidFill>
                  <a:srgbClr val="4D5056"/>
                </a:solidFill>
                <a:latin typeface="Avenir Medium Oblique"/>
                <a:cs typeface="Avenir Medium Oblique"/>
              </a:rPr>
              <a:t>15</a:t>
            </a:r>
          </a:p>
          <a:p>
            <a:pPr algn="l">
              <a:lnSpc>
                <a:spcPct val="110000"/>
              </a:lnSpc>
            </a:pPr>
            <a:r>
              <a:rPr lang="en-US" sz="1800" kern="1100" dirty="0" smtClean="0">
                <a:solidFill>
                  <a:srgbClr val="4D5056"/>
                </a:solidFill>
                <a:latin typeface="Avenir Medium Oblique"/>
                <a:cs typeface="Avenir Medium Oblique"/>
              </a:rPr>
              <a:t>PIC/S-Recommendation on Validation Master Plan</a:t>
            </a:r>
          </a:p>
          <a:p>
            <a:pPr algn="l">
              <a:lnSpc>
                <a:spcPct val="110000"/>
              </a:lnSpc>
            </a:pPr>
            <a:r>
              <a:rPr lang="en-US" sz="1800" kern="1100" dirty="0" smtClean="0">
                <a:solidFill>
                  <a:srgbClr val="4D5056"/>
                </a:solidFill>
                <a:latin typeface="Avenir Medium Oblique"/>
                <a:cs typeface="Avenir Medium Oblique"/>
              </a:rPr>
              <a:t>Guidance </a:t>
            </a:r>
            <a:r>
              <a:rPr lang="en-US" sz="1800" kern="1100" dirty="0">
                <a:solidFill>
                  <a:srgbClr val="4D5056"/>
                </a:solidFill>
                <a:latin typeface="Avenir Medium Oblique"/>
                <a:cs typeface="Avenir Medium Oblique"/>
              </a:rPr>
              <a:t>for industry: Process Validation: General Principles and Practices. </a:t>
            </a:r>
          </a:p>
          <a:p>
            <a:pPr algn="l">
              <a:lnSpc>
                <a:spcPct val="110000"/>
              </a:lnSpc>
            </a:pPr>
            <a:r>
              <a:rPr lang="en-US" sz="1800" kern="1100" dirty="0" smtClean="0">
                <a:solidFill>
                  <a:srgbClr val="4D5056"/>
                </a:solidFill>
                <a:latin typeface="Avenir Medium Oblique"/>
                <a:cs typeface="Avenir Medium Oblique"/>
              </a:rPr>
              <a:t>SOP </a:t>
            </a:r>
            <a:r>
              <a:rPr lang="en-US" sz="1800" kern="1100" dirty="0">
                <a:solidFill>
                  <a:srgbClr val="4D5056"/>
                </a:solidFill>
                <a:latin typeface="Avenir Medium Oblique"/>
                <a:cs typeface="Avenir Medium Oblique"/>
              </a:rPr>
              <a:t>- P - 020 - 01 "</a:t>
            </a:r>
            <a:r>
              <a:rPr lang="en-US" sz="1800" kern="1100" dirty="0" err="1">
                <a:solidFill>
                  <a:srgbClr val="4D5056"/>
                </a:solidFill>
                <a:latin typeface="Avenir Medium Oblique"/>
                <a:cs typeface="Avenir Medium Oblique"/>
              </a:rPr>
              <a:t>Analiza</a:t>
            </a:r>
            <a:r>
              <a:rPr lang="en-US" sz="1800" kern="1100" dirty="0">
                <a:solidFill>
                  <a:srgbClr val="4D5056"/>
                </a:solidFill>
                <a:latin typeface="Avenir Medium Oblique"/>
                <a:cs typeface="Avenir Medium Oblique"/>
              </a:rPr>
              <a:t> e </a:t>
            </a:r>
            <a:r>
              <a:rPr lang="en-US" sz="1800" kern="1100" dirty="0" err="1">
                <a:solidFill>
                  <a:srgbClr val="4D5056"/>
                </a:solidFill>
                <a:latin typeface="Avenir Medium Oblique"/>
                <a:cs typeface="Avenir Medium Oblique"/>
              </a:rPr>
              <a:t>Riskut</a:t>
            </a:r>
            <a:r>
              <a:rPr lang="en-US" sz="1800" kern="1100" dirty="0">
                <a:solidFill>
                  <a:srgbClr val="4D5056"/>
                </a:solidFill>
                <a:latin typeface="Avenir Medium Oblique"/>
                <a:cs typeface="Avenir Medium Oblique"/>
              </a:rPr>
              <a:t> </a:t>
            </a:r>
            <a:r>
              <a:rPr lang="en-US" sz="1800" kern="1100" dirty="0" err="1">
                <a:solidFill>
                  <a:srgbClr val="4D5056"/>
                </a:solidFill>
                <a:latin typeface="Avenir Medium Oblique"/>
                <a:cs typeface="Avenir Medium Oblique"/>
              </a:rPr>
              <a:t>sipas</a:t>
            </a:r>
            <a:r>
              <a:rPr lang="en-US" sz="1800" kern="1100" dirty="0">
                <a:solidFill>
                  <a:srgbClr val="4D5056"/>
                </a:solidFill>
                <a:latin typeface="Avenir Medium Oblique"/>
                <a:cs typeface="Avenir Medium Oblique"/>
              </a:rPr>
              <a:t> FMEA"</a:t>
            </a:r>
          </a:p>
          <a:p>
            <a:pPr algn="l">
              <a:lnSpc>
                <a:spcPct val="110000"/>
              </a:lnSpc>
            </a:pPr>
            <a:r>
              <a:rPr lang="en-US" sz="1800" kern="1100" dirty="0">
                <a:solidFill>
                  <a:srgbClr val="4D5056"/>
                </a:solidFill>
                <a:latin typeface="Avenir Medium Oblique"/>
                <a:cs typeface="Avenir Medium Oblique"/>
              </a:rPr>
              <a:t>SOP - P - 028 - 01 </a:t>
            </a:r>
            <a:r>
              <a:rPr lang="en-US" sz="1800" kern="1100" dirty="0" smtClean="0">
                <a:solidFill>
                  <a:srgbClr val="4D5056"/>
                </a:solidFill>
                <a:latin typeface="Avenir Medium Oblique"/>
                <a:cs typeface="Avenir Medium Oblique"/>
              </a:rPr>
              <a:t>“</a:t>
            </a:r>
            <a:r>
              <a:rPr lang="en-US" sz="1800" kern="1100" dirty="0" err="1" smtClean="0">
                <a:solidFill>
                  <a:srgbClr val="4D5056"/>
                </a:solidFill>
                <a:latin typeface="Avenir Medium Oblique"/>
                <a:cs typeface="Avenir Medium Oblique"/>
              </a:rPr>
              <a:t>Plani</a:t>
            </a:r>
            <a:r>
              <a:rPr lang="en-US" sz="1800" kern="1100" dirty="0" smtClean="0">
                <a:solidFill>
                  <a:srgbClr val="4D5056"/>
                </a:solidFill>
                <a:latin typeface="Avenir Medium Oblique"/>
                <a:cs typeface="Avenir Medium Oblique"/>
              </a:rPr>
              <a:t> </a:t>
            </a:r>
            <a:r>
              <a:rPr lang="en-US" sz="1800" kern="1100" dirty="0" err="1">
                <a:solidFill>
                  <a:srgbClr val="4D5056"/>
                </a:solidFill>
                <a:latin typeface="Avenir Medium Oblique"/>
                <a:cs typeface="Avenir Medium Oblique"/>
              </a:rPr>
              <a:t>i</a:t>
            </a:r>
            <a:r>
              <a:rPr lang="en-US" sz="1800" kern="1100" dirty="0">
                <a:solidFill>
                  <a:srgbClr val="4D5056"/>
                </a:solidFill>
                <a:latin typeface="Avenir Medium Oblique"/>
                <a:cs typeface="Avenir Medium Oblique"/>
              </a:rPr>
              <a:t> </a:t>
            </a:r>
            <a:r>
              <a:rPr lang="en-US" sz="1800" kern="1100" dirty="0" err="1">
                <a:solidFill>
                  <a:srgbClr val="4D5056"/>
                </a:solidFill>
                <a:latin typeface="Avenir Medium Oblique"/>
                <a:cs typeface="Avenir Medium Oblique"/>
              </a:rPr>
              <a:t>Validimit</a:t>
            </a:r>
            <a:r>
              <a:rPr lang="en-US" sz="1800" kern="1100" dirty="0">
                <a:solidFill>
                  <a:srgbClr val="4D5056"/>
                </a:solidFill>
                <a:latin typeface="Avenir Medium Oblique"/>
                <a:cs typeface="Avenir Medium Oblique"/>
              </a:rPr>
              <a:t> </a:t>
            </a:r>
            <a:r>
              <a:rPr lang="en-US" sz="1800" kern="1100" dirty="0" err="1">
                <a:solidFill>
                  <a:srgbClr val="4D5056"/>
                </a:solidFill>
                <a:latin typeface="Avenir Medium Oblique"/>
                <a:cs typeface="Avenir Medium Oblique"/>
              </a:rPr>
              <a:t>të</a:t>
            </a:r>
            <a:r>
              <a:rPr lang="en-US" sz="1800" kern="1100" dirty="0">
                <a:solidFill>
                  <a:srgbClr val="4D5056"/>
                </a:solidFill>
                <a:latin typeface="Avenir Medium Oblique"/>
                <a:cs typeface="Avenir Medium Oblique"/>
              </a:rPr>
              <a:t> </a:t>
            </a:r>
            <a:r>
              <a:rPr lang="en-US" sz="1800" kern="1100" dirty="0" err="1">
                <a:solidFill>
                  <a:srgbClr val="4D5056"/>
                </a:solidFill>
                <a:latin typeface="Avenir Medium Oblique"/>
                <a:cs typeface="Avenir Medium Oblique"/>
              </a:rPr>
              <a:t>Proçeseve</a:t>
            </a:r>
            <a:r>
              <a:rPr lang="en-US" sz="1800" kern="1100" dirty="0">
                <a:solidFill>
                  <a:srgbClr val="4D5056"/>
                </a:solidFill>
                <a:latin typeface="Avenir Medium Oblique"/>
                <a:cs typeface="Avenir Medium Oblique"/>
              </a:rPr>
              <a:t>"</a:t>
            </a:r>
          </a:p>
          <a:p>
            <a:pPr algn="l">
              <a:lnSpc>
                <a:spcPct val="90000"/>
              </a:lnSpc>
            </a:pPr>
            <a:endParaRPr lang="en-US" sz="1800" kern="1100" dirty="0">
              <a:solidFill>
                <a:srgbClr val="4D5056"/>
              </a:solidFill>
              <a:latin typeface="Avenir Medium Oblique"/>
              <a:cs typeface="Avenir Medium Obliqu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543025"/>
            <a:ext cx="69479" cy="171750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819400"/>
            <a:ext cx="69479" cy="171750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124200"/>
            <a:ext cx="69479" cy="171750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429000"/>
            <a:ext cx="69479" cy="171750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733800"/>
            <a:ext cx="69479" cy="17175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52400" y="6566356"/>
            <a:ext cx="4953000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800" dirty="0" smtClean="0">
                <a:solidFill>
                  <a:srgbClr val="36393A"/>
                </a:solidFill>
                <a:latin typeface="Avenir Next Demi Bold"/>
                <a:cs typeface="Avenir Next Demi Bold"/>
              </a:rPr>
              <a:t>PROFARMA SH.A. </a:t>
            </a:r>
            <a:r>
              <a:rPr lang="en-US" sz="800" dirty="0" smtClean="0">
                <a:solidFill>
                  <a:srgbClr val="6BB4A0"/>
                </a:solidFill>
                <a:latin typeface="Avenir Next Demi Bold"/>
                <a:cs typeface="Avenir Next Demi Bold"/>
              </a:rPr>
              <a:t>I </a:t>
            </a:r>
            <a:r>
              <a:rPr lang="en-US" sz="800" dirty="0" smtClean="0">
                <a:solidFill>
                  <a:srgbClr val="4D5056"/>
                </a:solidFill>
                <a:latin typeface="Avenir Next Demi Bold"/>
                <a:cs typeface="Avenir Next Demi Bold"/>
              </a:rPr>
              <a:t>DEPARTAMENTI TEKNIK</a:t>
            </a:r>
            <a:endParaRPr lang="en-US" sz="800" b="1" dirty="0">
              <a:solidFill>
                <a:srgbClr val="4D5056"/>
              </a:solidFill>
              <a:latin typeface="Avenir Next Demi Bold"/>
              <a:cs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181083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_FINAL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8000" y="2819400"/>
            <a:ext cx="4038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venir Black"/>
                <a:cs typeface="Avenir Black"/>
              </a:rPr>
              <a:t>FALEMINDERIT</a:t>
            </a:r>
            <a:endParaRPr lang="en-US" sz="3200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22600" y="3651647"/>
            <a:ext cx="3225800" cy="615553"/>
          </a:xfrm>
          <a:prstGeom prst="rect">
            <a:avLst/>
          </a:prstGeom>
          <a:noFill/>
        </p:spPr>
        <p:txBody>
          <a:bodyPr wrap="square" lIns="144000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  <a:latin typeface="Avenir Black"/>
                <a:cs typeface="Avenir Black"/>
              </a:rPr>
              <a:t>ERJON </a:t>
            </a:r>
            <a:r>
              <a:rPr lang="tr-TR" sz="2000" dirty="0" smtClean="0">
                <a:solidFill>
                  <a:schemeClr val="bg1"/>
                </a:solidFill>
                <a:latin typeface="Avenir Black"/>
                <a:cs typeface="Avenir Black"/>
              </a:rPr>
              <a:t>ÇINA (MA)</a:t>
            </a:r>
            <a:endParaRPr lang="tr-TR" sz="2000" dirty="0">
              <a:solidFill>
                <a:schemeClr val="bg1"/>
              </a:solidFill>
              <a:latin typeface="Avenir Black"/>
              <a:cs typeface="Avenir Black"/>
            </a:endParaRPr>
          </a:p>
          <a:p>
            <a:r>
              <a:rPr lang="tr-TR" sz="1400" dirty="0" smtClean="0">
                <a:solidFill>
                  <a:schemeClr val="bg1"/>
                </a:solidFill>
                <a:latin typeface="Avenir Medium"/>
                <a:cs typeface="Avenir Medium"/>
              </a:rPr>
              <a:t>DREJTOR TEKNIK</a:t>
            </a:r>
            <a:endParaRPr lang="tr-TR" sz="1400" dirty="0">
              <a:solidFill>
                <a:schemeClr val="bg1"/>
              </a:solidFill>
              <a:latin typeface="Avenir Medium"/>
              <a:cs typeface="Avenir Medium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24200" y="6629400"/>
            <a:ext cx="60198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23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FOND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56261"/>
            <a:ext cx="8001000" cy="2286000"/>
          </a:xfrm>
        </p:spPr>
        <p:txBody>
          <a:bodyPr anchor="t">
            <a:noAutofit/>
          </a:bodyPr>
          <a:lstStyle/>
          <a:p>
            <a:pPr algn="l">
              <a:lnSpc>
                <a:spcPct val="90000"/>
              </a:lnSpc>
            </a:pPr>
            <a:r>
              <a:rPr lang="tr-TR" sz="360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ÇFARË KUPTOJMË</a:t>
            </a:r>
            <a:br>
              <a:rPr lang="tr-TR" sz="3600" kern="1100" dirty="0" smtClean="0">
                <a:solidFill>
                  <a:srgbClr val="4D5056"/>
                </a:solidFill>
                <a:latin typeface="Avenir Black"/>
                <a:cs typeface="Avenir Black"/>
              </a:rPr>
            </a:br>
            <a:r>
              <a:rPr lang="en-US" sz="360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ME VALIDIMIN</a:t>
            </a:r>
            <a:br>
              <a:rPr lang="en-US" sz="3600" kern="1100" dirty="0" smtClean="0">
                <a:solidFill>
                  <a:srgbClr val="4D5056"/>
                </a:solidFill>
                <a:latin typeface="Avenir Black"/>
                <a:cs typeface="Avenir Black"/>
              </a:rPr>
            </a:br>
            <a:r>
              <a:rPr lang="en-US" sz="360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E PROCESEVE</a:t>
            </a:r>
            <a:br>
              <a:rPr lang="en-US" sz="3600" kern="1100" dirty="0" smtClean="0">
                <a:solidFill>
                  <a:srgbClr val="4D5056"/>
                </a:solidFill>
                <a:latin typeface="Avenir Black"/>
                <a:cs typeface="Avenir Black"/>
              </a:rPr>
            </a:br>
            <a:r>
              <a:rPr lang="en-US" sz="360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TË PRODHIMIT</a:t>
            </a:r>
            <a:endParaRPr lang="en-US" sz="3600" b="1" kern="1100" dirty="0">
              <a:solidFill>
                <a:srgbClr val="4D5056"/>
              </a:solidFill>
              <a:latin typeface="Avenir Black"/>
              <a:cs typeface="Avenir Black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5800" y="2842260"/>
            <a:ext cx="8001000" cy="39395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Është metoda e përcaktimit, mbledhjes dhe vlerësimit statistikor të</a:t>
            </a:r>
          </a:p>
          <a:p>
            <a:pPr algn="l"/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të dhënave nga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një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 proces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prodhimi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, të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cilat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vlerësojnë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në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mënyrë</a:t>
            </a:r>
            <a:endParaRPr lang="nl-NL" sz="2000" dirty="0">
              <a:solidFill>
                <a:srgbClr val="4D5056"/>
              </a:solidFill>
              <a:latin typeface="Avenir Next Medium"/>
              <a:cs typeface="Avenir Next Medium"/>
            </a:endParaRPr>
          </a:p>
          <a:p>
            <a:pPr algn="l"/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shkencore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që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procesi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në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fjalë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është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 i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aftë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 të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prodhojë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produkte</a:t>
            </a:r>
            <a:endParaRPr lang="nl-NL" sz="2000" dirty="0">
              <a:solidFill>
                <a:srgbClr val="4D5056"/>
              </a:solidFill>
              <a:latin typeface="Avenir Next Medium"/>
              <a:cs typeface="Avenir Next Medium"/>
            </a:endParaRPr>
          </a:p>
          <a:p>
            <a:pPr algn="l"/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cilësore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në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çdo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rast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që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 ai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përdoret</a:t>
            </a:r>
            <a:r>
              <a:rPr lang="nl-NL" sz="2000" dirty="0" smtClean="0">
                <a:solidFill>
                  <a:srgbClr val="4D5056"/>
                </a:solidFill>
                <a:latin typeface="Avenir Next Medium"/>
                <a:cs typeface="Avenir Next Medium"/>
              </a:rPr>
              <a:t>.</a:t>
            </a:r>
          </a:p>
          <a:p>
            <a:pPr algn="l"/>
            <a:endParaRPr lang="nl-NL" sz="2000" dirty="0">
              <a:solidFill>
                <a:srgbClr val="4D5056"/>
              </a:solidFill>
              <a:latin typeface="Avenir Next Medium"/>
              <a:cs typeface="Avenir Next Medium"/>
            </a:endParaRPr>
          </a:p>
          <a:p>
            <a:pPr algn="l"/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Validimi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 i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proceseve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është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kërkesë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 e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Praktikës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së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Mirë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 të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Prodhimit</a:t>
            </a:r>
            <a:endParaRPr lang="nl-NL" sz="2000" dirty="0">
              <a:solidFill>
                <a:srgbClr val="4D5056"/>
              </a:solidFill>
              <a:latin typeface="Avenir Next Medium"/>
              <a:cs typeface="Avenir Next Medium"/>
            </a:endParaRPr>
          </a:p>
          <a:p>
            <a:pPr algn="l"/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(GMP)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për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produktet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përfundimtare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. GMP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së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bashku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 me</a:t>
            </a:r>
          </a:p>
          <a:p>
            <a:pPr algn="l"/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Administratën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për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Barna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dhe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Ushqim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 të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Shteteve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 të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Bashkuara</a:t>
            </a:r>
            <a:endParaRPr lang="nl-NL" sz="2000" dirty="0">
              <a:solidFill>
                <a:srgbClr val="4D5056"/>
              </a:solidFill>
              <a:latin typeface="Avenir Next Medium"/>
              <a:cs typeface="Avenir Next Medium"/>
            </a:endParaRPr>
          </a:p>
          <a:p>
            <a:pPr algn="l"/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(FDA),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kanë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përcaktuar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udhëzime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mbi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 të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cilat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mund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 të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kryhet</a:t>
            </a:r>
            <a:endParaRPr lang="nl-NL" sz="2000" dirty="0">
              <a:solidFill>
                <a:srgbClr val="4D5056"/>
              </a:solidFill>
              <a:latin typeface="Avenir Next Medium"/>
              <a:cs typeface="Avenir Next Medium"/>
            </a:endParaRPr>
          </a:p>
          <a:p>
            <a:pPr algn="l"/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vërtetimi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 (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validimi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)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që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procesi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siguron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produkte</a:t>
            </a:r>
            <a:r>
              <a:rPr lang="nl-NL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nl-NL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brënda</a:t>
            </a:r>
            <a:endParaRPr lang="nl-NL" sz="2000" dirty="0">
              <a:solidFill>
                <a:srgbClr val="4D5056"/>
              </a:solidFill>
              <a:latin typeface="Avenir Next Medium"/>
              <a:cs typeface="Avenir Next Medium"/>
            </a:endParaRPr>
          </a:p>
          <a:p>
            <a:pPr algn="l"/>
            <a:r>
              <a:rPr lang="nb-NO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parametrave</a:t>
            </a:r>
            <a:r>
              <a:rPr lang="nb-NO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nb-NO" sz="20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farmakopeale</a:t>
            </a:r>
            <a:r>
              <a:rPr lang="nb-NO" sz="2000" dirty="0">
                <a:solidFill>
                  <a:srgbClr val="4D5056"/>
                </a:solidFill>
                <a:latin typeface="Avenir Next Medium"/>
                <a:cs typeface="Avenir Next Medium"/>
              </a:rPr>
              <a:t>.</a:t>
            </a:r>
            <a:endParaRPr lang="en-US" sz="2000" kern="1100" dirty="0">
              <a:solidFill>
                <a:srgbClr val="4D5056"/>
              </a:solidFill>
              <a:latin typeface="Avenir Next Medium"/>
              <a:cs typeface="Avenir Next Medium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66" y="2895600"/>
            <a:ext cx="135634" cy="335280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66" y="4419600"/>
            <a:ext cx="135634" cy="33528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8305800" y="6400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BB4A0"/>
                </a:solidFill>
                <a:latin typeface="Avenir Black"/>
                <a:cs typeface="Avenir Black"/>
              </a:rPr>
              <a:t>&lt;</a:t>
            </a:r>
            <a:r>
              <a:rPr lang="en-US" dirty="0" smtClean="0">
                <a:solidFill>
                  <a:srgbClr val="36393A"/>
                </a:solidFill>
                <a:latin typeface="Avenir Next Medium"/>
                <a:cs typeface="Avenir Next Medium"/>
              </a:rPr>
              <a:t>02</a:t>
            </a:r>
            <a:r>
              <a:rPr lang="en-US" b="1" dirty="0" smtClean="0">
                <a:solidFill>
                  <a:srgbClr val="6BB4A0"/>
                </a:solidFill>
                <a:latin typeface="Avenir Black"/>
                <a:cs typeface="Avenir Black"/>
              </a:rPr>
              <a:t>&gt;</a:t>
            </a:r>
            <a:endParaRPr lang="en-US" b="1" dirty="0">
              <a:solidFill>
                <a:srgbClr val="6BB4A0"/>
              </a:solidFill>
              <a:latin typeface="Avenir Black"/>
              <a:cs typeface="Avenir Black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01600"/>
            <a:ext cx="550165" cy="28194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52400" y="6566356"/>
            <a:ext cx="4953000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800" dirty="0" smtClean="0">
                <a:solidFill>
                  <a:srgbClr val="36393A"/>
                </a:solidFill>
                <a:latin typeface="Avenir Next Demi Bold"/>
                <a:cs typeface="Avenir Next Demi Bold"/>
              </a:rPr>
              <a:t>PROFARMA SH.A. </a:t>
            </a:r>
            <a:r>
              <a:rPr lang="en-US" sz="800" dirty="0" smtClean="0">
                <a:solidFill>
                  <a:srgbClr val="6BB4A0"/>
                </a:solidFill>
                <a:latin typeface="Avenir Next Demi Bold"/>
                <a:cs typeface="Avenir Next Demi Bold"/>
              </a:rPr>
              <a:t>I </a:t>
            </a:r>
            <a:r>
              <a:rPr lang="en-US" sz="800" dirty="0" smtClean="0">
                <a:solidFill>
                  <a:srgbClr val="4D5056"/>
                </a:solidFill>
                <a:latin typeface="Avenir Next Demi Bold"/>
                <a:cs typeface="Avenir Next Demi Bold"/>
              </a:rPr>
              <a:t>DEPARTAMENTI TEKNIK</a:t>
            </a:r>
            <a:endParaRPr lang="en-US" sz="800" b="1" dirty="0">
              <a:solidFill>
                <a:srgbClr val="4D5056"/>
              </a:solidFill>
              <a:latin typeface="Avenir Next Demi Bold"/>
              <a:cs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1054804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FOND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08661"/>
            <a:ext cx="7924800" cy="662939"/>
          </a:xfrm>
        </p:spPr>
        <p:txBody>
          <a:bodyPr anchor="t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3600" kern="1100" dirty="0">
                <a:solidFill>
                  <a:srgbClr val="4D5056"/>
                </a:solidFill>
                <a:latin typeface="Avenir Black"/>
                <a:cs typeface="Avenir Black"/>
              </a:rPr>
              <a:t>KEMI KATËR (4) TIPE VALIDIMESH:</a:t>
            </a:r>
            <a:endParaRPr lang="en-US" sz="3600" b="1" kern="1100" dirty="0">
              <a:solidFill>
                <a:srgbClr val="4D5056"/>
              </a:solidFill>
              <a:latin typeface="Avenir Black"/>
              <a:cs typeface="Avenir Blac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05800" y="6400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BB4A0"/>
                </a:solidFill>
                <a:latin typeface="Avenir Black"/>
                <a:cs typeface="Avenir Black"/>
              </a:rPr>
              <a:t>&lt;</a:t>
            </a:r>
            <a:r>
              <a:rPr lang="en-US" dirty="0" smtClean="0">
                <a:solidFill>
                  <a:srgbClr val="36393A"/>
                </a:solidFill>
                <a:latin typeface="Avenir Next Medium"/>
                <a:cs typeface="Avenir Next Medium"/>
              </a:rPr>
              <a:t>03</a:t>
            </a:r>
            <a:r>
              <a:rPr lang="en-US" b="1" dirty="0" smtClean="0">
                <a:solidFill>
                  <a:srgbClr val="6BB4A0"/>
                </a:solidFill>
                <a:latin typeface="Avenir Black"/>
                <a:cs typeface="Avenir Black"/>
              </a:rPr>
              <a:t>&gt;</a:t>
            </a:r>
            <a:endParaRPr lang="en-US" b="1" dirty="0">
              <a:solidFill>
                <a:srgbClr val="6BB4A0"/>
              </a:solidFill>
              <a:latin typeface="Avenir Black"/>
              <a:cs typeface="Avenir Blac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40934"/>
            <a:ext cx="3735658" cy="226906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90600" y="1447800"/>
            <a:ext cx="838200" cy="838200"/>
          </a:xfrm>
          <a:prstGeom prst="rect">
            <a:avLst/>
          </a:prstGeom>
        </p:spPr>
        <p:txBody>
          <a:bodyPr vert="horz" wrap="none" lIns="216000" tIns="45720" rIns="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Bef>
                <a:spcPts val="1200"/>
              </a:spcBef>
            </a:pPr>
            <a:r>
              <a:rPr lang="en-US" sz="4800" kern="1100" dirty="0" smtClean="0">
                <a:solidFill>
                  <a:srgbClr val="6BB4A0"/>
                </a:solidFill>
                <a:latin typeface="Avenir Black"/>
                <a:cs typeface="Avenir Black"/>
              </a:rPr>
              <a:t>1.</a:t>
            </a:r>
            <a:endParaRPr lang="en-US" sz="4800" b="1" kern="1100" dirty="0">
              <a:solidFill>
                <a:srgbClr val="6BB4A0"/>
              </a:solidFill>
              <a:latin typeface="Avenir Black"/>
              <a:cs typeface="Avenir Black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676400" y="1600200"/>
            <a:ext cx="1981200" cy="533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tr-TR" sz="1800" dirty="0" smtClean="0">
                <a:solidFill>
                  <a:srgbClr val="6BB4A0"/>
                </a:solidFill>
                <a:latin typeface="Avenir Black"/>
                <a:cs typeface="Avenir Black"/>
              </a:rPr>
              <a:t>Validimin</a:t>
            </a:r>
            <a:endParaRPr lang="tr-TR" sz="1800" dirty="0">
              <a:solidFill>
                <a:srgbClr val="6BB4A0"/>
              </a:solidFill>
              <a:latin typeface="Avenir Black"/>
              <a:cs typeface="Avenir Black"/>
            </a:endParaRPr>
          </a:p>
          <a:p>
            <a:pPr algn="l">
              <a:lnSpc>
                <a:spcPct val="80000"/>
              </a:lnSpc>
            </a:pPr>
            <a:r>
              <a:rPr lang="is-IS" sz="1800" dirty="0" smtClean="0">
                <a:solidFill>
                  <a:srgbClr val="6BB4A0"/>
                </a:solidFill>
                <a:latin typeface="Avenir Black"/>
                <a:cs typeface="Avenir Black"/>
              </a:rPr>
              <a:t>Prospektiv</a:t>
            </a:r>
            <a:endParaRPr lang="en-US" sz="1800" b="1" kern="1100" dirty="0">
              <a:solidFill>
                <a:srgbClr val="6BB4A0"/>
              </a:solidFill>
              <a:latin typeface="Avenir Black"/>
              <a:cs typeface="Avenir Black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143000" y="2286000"/>
            <a:ext cx="3276600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nl-NL" sz="1800" dirty="0" err="1">
                <a:solidFill>
                  <a:srgbClr val="4D5056"/>
                </a:solidFill>
                <a:latin typeface="Avenir Medium"/>
                <a:cs typeface="Avenir Medium"/>
              </a:rPr>
              <a:t>Realizohet</a:t>
            </a:r>
            <a:r>
              <a:rPr lang="nl-NL" sz="18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800" dirty="0" smtClean="0">
                <a:solidFill>
                  <a:srgbClr val="4D5056"/>
                </a:solidFill>
                <a:latin typeface="Avenir Medium"/>
                <a:cs typeface="Avenir Medium"/>
              </a:rPr>
              <a:t>para </a:t>
            </a:r>
            <a:r>
              <a:rPr lang="nl-NL" sz="1800" dirty="0">
                <a:solidFill>
                  <a:srgbClr val="4D5056"/>
                </a:solidFill>
                <a:latin typeface="Avenir Medium"/>
                <a:cs typeface="Avenir Medium"/>
              </a:rPr>
              <a:t>se </a:t>
            </a:r>
            <a:r>
              <a:rPr lang="nl-NL" sz="1800" dirty="0" err="1">
                <a:solidFill>
                  <a:srgbClr val="4D5056"/>
                </a:solidFill>
                <a:latin typeface="Avenir Medium"/>
                <a:cs typeface="Avenir Medium"/>
              </a:rPr>
              <a:t>një</a:t>
            </a:r>
            <a:endParaRPr lang="nl-NL" sz="1800" dirty="0">
              <a:solidFill>
                <a:srgbClr val="4D5056"/>
              </a:solidFill>
              <a:latin typeface="Avenir Medium"/>
              <a:cs typeface="Avenir Medium"/>
            </a:endParaRPr>
          </a:p>
          <a:p>
            <a:pPr algn="l">
              <a:lnSpc>
                <a:spcPct val="90000"/>
              </a:lnSpc>
            </a:pPr>
            <a:r>
              <a:rPr lang="nl-NL" sz="1800" dirty="0" err="1">
                <a:solidFill>
                  <a:srgbClr val="4D5056"/>
                </a:solidFill>
                <a:latin typeface="Avenir Medium"/>
                <a:cs typeface="Avenir Medium"/>
              </a:rPr>
              <a:t>produkt</a:t>
            </a:r>
            <a:r>
              <a:rPr lang="nl-NL" sz="1800" dirty="0">
                <a:solidFill>
                  <a:srgbClr val="4D5056"/>
                </a:solidFill>
                <a:latin typeface="Avenir Medium"/>
                <a:cs typeface="Avenir Medium"/>
              </a:rPr>
              <a:t> të </a:t>
            </a:r>
            <a:r>
              <a:rPr lang="nl-NL" sz="1800" dirty="0" err="1">
                <a:solidFill>
                  <a:srgbClr val="4D5056"/>
                </a:solidFill>
                <a:latin typeface="Avenir Medium"/>
                <a:cs typeface="Avenir Medium"/>
              </a:rPr>
              <a:t>hidhet</a:t>
            </a:r>
            <a:r>
              <a:rPr lang="nl-NL" sz="18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800" dirty="0" err="1">
                <a:solidFill>
                  <a:srgbClr val="4D5056"/>
                </a:solidFill>
                <a:latin typeface="Avenir Medium"/>
                <a:cs typeface="Avenir Medium"/>
              </a:rPr>
              <a:t>në</a:t>
            </a:r>
            <a:r>
              <a:rPr lang="nl-NL" sz="18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800" dirty="0" err="1">
                <a:solidFill>
                  <a:srgbClr val="4D5056"/>
                </a:solidFill>
                <a:latin typeface="Avenir Medium"/>
                <a:cs typeface="Avenir Medium"/>
              </a:rPr>
              <a:t>treg</a:t>
            </a:r>
            <a:endParaRPr lang="en-US" sz="1800" b="1" kern="1100" dirty="0">
              <a:solidFill>
                <a:srgbClr val="4D5056"/>
              </a:solidFill>
              <a:latin typeface="Avenir Medium"/>
              <a:cs typeface="Avenir Medium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475" y="1540934"/>
            <a:ext cx="3735658" cy="2269066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5018875" y="1447800"/>
            <a:ext cx="838200" cy="838200"/>
          </a:xfrm>
          <a:prstGeom prst="rect">
            <a:avLst/>
          </a:prstGeom>
        </p:spPr>
        <p:txBody>
          <a:bodyPr vert="horz" wrap="none" lIns="216000" tIns="45720" rIns="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Bef>
                <a:spcPts val="1200"/>
              </a:spcBef>
            </a:pPr>
            <a:r>
              <a:rPr lang="en-US" sz="4800" kern="1100" dirty="0" smtClean="0">
                <a:solidFill>
                  <a:srgbClr val="6BB4A0"/>
                </a:solidFill>
                <a:latin typeface="Avenir Black"/>
                <a:cs typeface="Avenir Black"/>
              </a:rPr>
              <a:t>2.</a:t>
            </a:r>
            <a:endParaRPr lang="en-US" sz="4800" b="1" kern="1100" dirty="0">
              <a:solidFill>
                <a:srgbClr val="6BB4A0"/>
              </a:solidFill>
              <a:latin typeface="Avenir Black"/>
              <a:cs typeface="Avenir Black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704675" y="1600200"/>
            <a:ext cx="1981200" cy="533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tr-TR" sz="1800" dirty="0" smtClean="0">
                <a:solidFill>
                  <a:srgbClr val="6BB4A0"/>
                </a:solidFill>
                <a:latin typeface="Avenir Black"/>
                <a:cs typeface="Avenir Black"/>
              </a:rPr>
              <a:t>Validimin</a:t>
            </a:r>
            <a:endParaRPr lang="tr-TR" sz="1800" dirty="0">
              <a:solidFill>
                <a:srgbClr val="6BB4A0"/>
              </a:solidFill>
              <a:latin typeface="Avenir Black"/>
              <a:cs typeface="Avenir Black"/>
            </a:endParaRPr>
          </a:p>
          <a:p>
            <a:pPr algn="l">
              <a:lnSpc>
                <a:spcPct val="80000"/>
              </a:lnSpc>
            </a:pPr>
            <a:r>
              <a:rPr lang="en-US" sz="1800" dirty="0">
                <a:solidFill>
                  <a:srgbClr val="6BB4A0"/>
                </a:solidFill>
                <a:latin typeface="Avenir Black"/>
                <a:cs typeface="Avenir Black"/>
              </a:rPr>
              <a:t>e</a:t>
            </a:r>
            <a:r>
              <a:rPr lang="is-IS" sz="1800" dirty="0" smtClean="0">
                <a:solidFill>
                  <a:srgbClr val="6BB4A0"/>
                </a:solidFill>
                <a:latin typeface="Avenir Black"/>
                <a:cs typeface="Avenir Black"/>
              </a:rPr>
              <a:t> Njëkohshëm</a:t>
            </a:r>
            <a:endParaRPr lang="en-US" sz="1800" b="1" kern="1100" dirty="0">
              <a:solidFill>
                <a:srgbClr val="6BB4A0"/>
              </a:solidFill>
              <a:latin typeface="Avenir Black"/>
              <a:cs typeface="Avenir Black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171274" y="2286000"/>
            <a:ext cx="3439325" cy="1371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1800" dirty="0" smtClean="0">
                <a:latin typeface="Avenir Medium"/>
                <a:cs typeface="Avenir Medium"/>
              </a:rPr>
              <a:t>Është </a:t>
            </a:r>
            <a:r>
              <a:rPr lang="hr-HR" sz="1800" dirty="0">
                <a:latin typeface="Avenir Medium"/>
                <a:cs typeface="Avenir Medium"/>
              </a:rPr>
              <a:t>një nëntip i validimit</a:t>
            </a:r>
          </a:p>
          <a:p>
            <a:pPr algn="l"/>
            <a:r>
              <a:rPr lang="nb-NO" sz="1800" dirty="0">
                <a:latin typeface="Avenir Medium"/>
                <a:cs typeface="Avenir Medium"/>
              </a:rPr>
              <a:t>prospektiv. </a:t>
            </a:r>
            <a:r>
              <a:rPr lang="nb-NO" sz="1800" dirty="0" err="1">
                <a:latin typeface="Avenir Medium"/>
                <a:cs typeface="Avenir Medium"/>
              </a:rPr>
              <a:t>Realizohet</a:t>
            </a:r>
            <a:r>
              <a:rPr lang="nb-NO" sz="1800" dirty="0">
                <a:latin typeface="Avenir Medium"/>
                <a:cs typeface="Avenir Medium"/>
              </a:rPr>
              <a:t> </a:t>
            </a:r>
            <a:r>
              <a:rPr lang="nb-NO" sz="1800" dirty="0" err="1">
                <a:latin typeface="Avenir Medium"/>
                <a:cs typeface="Avenir Medium"/>
              </a:rPr>
              <a:t>gjatë</a:t>
            </a:r>
            <a:endParaRPr lang="nb-NO" sz="1800" dirty="0">
              <a:latin typeface="Avenir Medium"/>
              <a:cs typeface="Avenir Medium"/>
            </a:endParaRPr>
          </a:p>
          <a:p>
            <a:pPr algn="l"/>
            <a:r>
              <a:rPr lang="de-DE" sz="1800" dirty="0" err="1">
                <a:latin typeface="Avenir Medium"/>
                <a:cs typeface="Avenir Medium"/>
              </a:rPr>
              <a:t>prodhimit</a:t>
            </a:r>
            <a:r>
              <a:rPr lang="de-DE" sz="1800" dirty="0">
                <a:latin typeface="Avenir Medium"/>
                <a:cs typeface="Avenir Medium"/>
              </a:rPr>
              <a:t> </a:t>
            </a:r>
            <a:r>
              <a:rPr lang="de-DE" sz="1800" dirty="0" err="1">
                <a:latin typeface="Avenir Medium"/>
                <a:cs typeface="Avenir Medium"/>
              </a:rPr>
              <a:t>duke</a:t>
            </a:r>
            <a:r>
              <a:rPr lang="de-DE" sz="1800" dirty="0">
                <a:latin typeface="Avenir Medium"/>
                <a:cs typeface="Avenir Medium"/>
              </a:rPr>
              <a:t> </a:t>
            </a:r>
            <a:r>
              <a:rPr lang="de-DE" sz="1800" dirty="0" err="1">
                <a:latin typeface="Avenir Medium"/>
                <a:cs typeface="Avenir Medium"/>
              </a:rPr>
              <a:t>përdorur</a:t>
            </a:r>
            <a:endParaRPr lang="de-DE" sz="1800" dirty="0">
              <a:latin typeface="Avenir Medium"/>
              <a:cs typeface="Avenir Medium"/>
            </a:endParaRPr>
          </a:p>
          <a:p>
            <a:pPr algn="l"/>
            <a:r>
              <a:rPr lang="hr-HR" sz="1800" dirty="0">
                <a:latin typeface="Avenir Medium"/>
                <a:cs typeface="Avenir Medium"/>
              </a:rPr>
              <a:t>tre seri të njëpasnjëshme</a:t>
            </a:r>
            <a:endParaRPr lang="en-US" sz="1800" b="1" kern="1100" dirty="0">
              <a:solidFill>
                <a:srgbClr val="4D5056"/>
              </a:solidFill>
              <a:latin typeface="Avenir Medium"/>
              <a:cs typeface="Avenir Medium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979334"/>
            <a:ext cx="3735658" cy="2269066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990600" y="3886200"/>
            <a:ext cx="838200" cy="838200"/>
          </a:xfrm>
          <a:prstGeom prst="rect">
            <a:avLst/>
          </a:prstGeom>
        </p:spPr>
        <p:txBody>
          <a:bodyPr vert="horz" wrap="none" lIns="216000" tIns="45720" rIns="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Bef>
                <a:spcPts val="1200"/>
              </a:spcBef>
            </a:pPr>
            <a:r>
              <a:rPr lang="en-US" sz="4800" kern="1100" dirty="0" smtClean="0">
                <a:solidFill>
                  <a:srgbClr val="6BB4A0"/>
                </a:solidFill>
                <a:latin typeface="Avenir Black"/>
                <a:cs typeface="Avenir Black"/>
              </a:rPr>
              <a:t>3.</a:t>
            </a:r>
            <a:endParaRPr lang="en-US" sz="4800" b="1" kern="1100" dirty="0">
              <a:solidFill>
                <a:srgbClr val="6BB4A0"/>
              </a:solidFill>
              <a:latin typeface="Avenir Black"/>
              <a:cs typeface="Avenir Black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676400" y="4038600"/>
            <a:ext cx="1981200" cy="533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tr-TR" sz="1800" dirty="0" smtClean="0">
                <a:solidFill>
                  <a:srgbClr val="6BB4A0"/>
                </a:solidFill>
                <a:latin typeface="Avenir Black"/>
                <a:cs typeface="Avenir Black"/>
              </a:rPr>
              <a:t>Validimin</a:t>
            </a:r>
            <a:endParaRPr lang="tr-TR" sz="1800" dirty="0">
              <a:solidFill>
                <a:srgbClr val="6BB4A0"/>
              </a:solidFill>
              <a:latin typeface="Avenir Black"/>
              <a:cs typeface="Avenir Black"/>
            </a:endParaRPr>
          </a:p>
          <a:p>
            <a:pPr algn="l">
              <a:lnSpc>
                <a:spcPct val="80000"/>
              </a:lnSpc>
            </a:pPr>
            <a:r>
              <a:rPr lang="is-IS" sz="1800" dirty="0" smtClean="0">
                <a:solidFill>
                  <a:srgbClr val="6BB4A0"/>
                </a:solidFill>
                <a:latin typeface="Avenir Black"/>
                <a:cs typeface="Avenir Black"/>
              </a:rPr>
              <a:t>Retrospektiv</a:t>
            </a:r>
            <a:endParaRPr lang="en-US" sz="1800" b="1" kern="1100" dirty="0">
              <a:solidFill>
                <a:srgbClr val="6BB4A0"/>
              </a:solidFill>
              <a:latin typeface="Avenir Black"/>
              <a:cs typeface="Avenir Black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143000" y="4724400"/>
            <a:ext cx="3276600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nl-NL" sz="1800" dirty="0" err="1">
                <a:solidFill>
                  <a:srgbClr val="4D5056"/>
                </a:solidFill>
                <a:latin typeface="Avenir Medium"/>
                <a:cs typeface="Avenir Medium"/>
              </a:rPr>
              <a:t>Realizohet</a:t>
            </a:r>
            <a:r>
              <a:rPr lang="nl-NL" sz="18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800" dirty="0" err="1">
                <a:solidFill>
                  <a:srgbClr val="4D5056"/>
                </a:solidFill>
                <a:latin typeface="Avenir Medium"/>
                <a:cs typeface="Avenir Medium"/>
              </a:rPr>
              <a:t>në</a:t>
            </a:r>
            <a:r>
              <a:rPr lang="nl-NL" sz="18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800" dirty="0" err="1">
                <a:solidFill>
                  <a:srgbClr val="4D5056"/>
                </a:solidFill>
                <a:latin typeface="Avenir Medium"/>
                <a:cs typeface="Avenir Medium"/>
              </a:rPr>
              <a:t>proceset</a:t>
            </a:r>
            <a:endParaRPr lang="nl-NL" sz="1800" dirty="0">
              <a:solidFill>
                <a:srgbClr val="4D5056"/>
              </a:solidFill>
              <a:latin typeface="Avenir Medium"/>
              <a:cs typeface="Avenir Medium"/>
            </a:endParaRPr>
          </a:p>
          <a:p>
            <a:pPr algn="l">
              <a:lnSpc>
                <a:spcPct val="90000"/>
              </a:lnSpc>
            </a:pPr>
            <a:r>
              <a:rPr lang="nl-NL" sz="1800" dirty="0">
                <a:solidFill>
                  <a:srgbClr val="4D5056"/>
                </a:solidFill>
                <a:latin typeface="Avenir Medium"/>
                <a:cs typeface="Avenir Medium"/>
              </a:rPr>
              <a:t>të </a:t>
            </a:r>
            <a:r>
              <a:rPr lang="nl-NL" sz="1800" dirty="0" err="1">
                <a:solidFill>
                  <a:srgbClr val="4D5056"/>
                </a:solidFill>
                <a:latin typeface="Avenir Medium"/>
                <a:cs typeface="Avenir Medium"/>
              </a:rPr>
              <a:t>cilat</a:t>
            </a:r>
            <a:r>
              <a:rPr lang="nl-NL" sz="18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800" dirty="0" err="1">
                <a:solidFill>
                  <a:srgbClr val="4D5056"/>
                </a:solidFill>
                <a:latin typeface="Avenir Medium"/>
                <a:cs typeface="Avenir Medium"/>
              </a:rPr>
              <a:t>përdoren</a:t>
            </a:r>
            <a:r>
              <a:rPr lang="nl-NL" sz="18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800" dirty="0" err="1">
                <a:solidFill>
                  <a:srgbClr val="4D5056"/>
                </a:solidFill>
                <a:latin typeface="Avenir Medium"/>
                <a:cs typeface="Avenir Medium"/>
              </a:rPr>
              <a:t>për</a:t>
            </a:r>
            <a:r>
              <a:rPr lang="nl-NL" sz="18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800" dirty="0" err="1">
                <a:solidFill>
                  <a:srgbClr val="4D5056"/>
                </a:solidFill>
                <a:latin typeface="Avenir Medium"/>
                <a:cs typeface="Avenir Medium"/>
              </a:rPr>
              <a:t>një</a:t>
            </a:r>
            <a:endParaRPr lang="nl-NL" sz="1800" dirty="0">
              <a:solidFill>
                <a:srgbClr val="4D5056"/>
              </a:solidFill>
              <a:latin typeface="Avenir Medium"/>
              <a:cs typeface="Avenir Medium"/>
            </a:endParaRPr>
          </a:p>
          <a:p>
            <a:pPr algn="l">
              <a:lnSpc>
                <a:spcPct val="90000"/>
              </a:lnSpc>
            </a:pPr>
            <a:r>
              <a:rPr lang="nl-NL" sz="1800" dirty="0" err="1">
                <a:solidFill>
                  <a:srgbClr val="4D5056"/>
                </a:solidFill>
                <a:latin typeface="Avenir Medium"/>
                <a:cs typeface="Avenir Medium"/>
              </a:rPr>
              <a:t>kohë</a:t>
            </a:r>
            <a:r>
              <a:rPr lang="nl-NL" sz="1800" dirty="0">
                <a:solidFill>
                  <a:srgbClr val="4D5056"/>
                </a:solidFill>
                <a:latin typeface="Avenir Medium"/>
                <a:cs typeface="Avenir Medium"/>
              </a:rPr>
              <a:t> të </a:t>
            </a:r>
            <a:r>
              <a:rPr lang="nl-NL" sz="1800" dirty="0" err="1">
                <a:solidFill>
                  <a:srgbClr val="4D5056"/>
                </a:solidFill>
                <a:latin typeface="Avenir Medium"/>
                <a:cs typeface="Avenir Medium"/>
              </a:rPr>
              <a:t>gjatë</a:t>
            </a:r>
            <a:r>
              <a:rPr lang="nl-NL" sz="18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800" dirty="0" err="1">
                <a:solidFill>
                  <a:srgbClr val="4D5056"/>
                </a:solidFill>
                <a:latin typeface="Avenir Medium"/>
                <a:cs typeface="Avenir Medium"/>
              </a:rPr>
              <a:t>dhe</a:t>
            </a:r>
            <a:r>
              <a:rPr lang="nl-NL" sz="1800" dirty="0">
                <a:solidFill>
                  <a:srgbClr val="4D5056"/>
                </a:solidFill>
                <a:latin typeface="Avenir Medium"/>
                <a:cs typeface="Avenir Medium"/>
              </a:rPr>
              <a:t> të</a:t>
            </a:r>
          </a:p>
          <a:p>
            <a:pPr algn="l">
              <a:lnSpc>
                <a:spcPct val="90000"/>
              </a:lnSpc>
            </a:pPr>
            <a:r>
              <a:rPr lang="nl-NL" sz="1800" dirty="0" err="1">
                <a:solidFill>
                  <a:srgbClr val="4D5056"/>
                </a:solidFill>
                <a:latin typeface="Avenir Medium"/>
                <a:cs typeface="Avenir Medium"/>
              </a:rPr>
              <a:t>pandryshueshme</a:t>
            </a:r>
            <a:endParaRPr lang="en-US" sz="1800" b="1" kern="1100" dirty="0">
              <a:solidFill>
                <a:srgbClr val="4D5056"/>
              </a:solidFill>
              <a:latin typeface="Avenir Medium"/>
              <a:cs typeface="Avenir Medium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475" y="3979334"/>
            <a:ext cx="3735658" cy="2269066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5018875" y="3886200"/>
            <a:ext cx="838200" cy="838200"/>
          </a:xfrm>
          <a:prstGeom prst="rect">
            <a:avLst/>
          </a:prstGeom>
        </p:spPr>
        <p:txBody>
          <a:bodyPr vert="horz" wrap="none" lIns="216000" tIns="45720" rIns="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Bef>
                <a:spcPts val="1200"/>
              </a:spcBef>
            </a:pPr>
            <a:r>
              <a:rPr lang="en-US" sz="4800" kern="1100" dirty="0" smtClean="0">
                <a:solidFill>
                  <a:srgbClr val="6BB4A0"/>
                </a:solidFill>
                <a:latin typeface="Avenir Black"/>
                <a:cs typeface="Avenir Black"/>
              </a:rPr>
              <a:t>4.</a:t>
            </a:r>
            <a:endParaRPr lang="en-US" sz="4800" b="1" kern="1100" dirty="0">
              <a:solidFill>
                <a:srgbClr val="6BB4A0"/>
              </a:solidFill>
              <a:latin typeface="Avenir Black"/>
              <a:cs typeface="Avenir Black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5704675" y="4038600"/>
            <a:ext cx="1981200" cy="533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tr-TR" sz="1800" dirty="0" err="1" smtClean="0">
                <a:solidFill>
                  <a:srgbClr val="6BB4A0"/>
                </a:solidFill>
                <a:latin typeface="Avenir Black"/>
                <a:cs typeface="Avenir Black"/>
              </a:rPr>
              <a:t>Ri</a:t>
            </a:r>
            <a:endParaRPr lang="tr-TR" sz="1800" dirty="0">
              <a:solidFill>
                <a:srgbClr val="6BB4A0"/>
              </a:solidFill>
              <a:latin typeface="Avenir Black"/>
              <a:cs typeface="Avenir Black"/>
            </a:endParaRPr>
          </a:p>
          <a:p>
            <a:pPr algn="l">
              <a:lnSpc>
                <a:spcPct val="80000"/>
              </a:lnSpc>
            </a:pPr>
            <a:r>
              <a:rPr lang="en-US" sz="1800" dirty="0" err="1" smtClean="0">
                <a:solidFill>
                  <a:srgbClr val="6BB4A0"/>
                </a:solidFill>
                <a:latin typeface="Avenir Black"/>
                <a:cs typeface="Avenir Black"/>
              </a:rPr>
              <a:t>Validimet</a:t>
            </a:r>
            <a:endParaRPr lang="en-US" sz="1800" b="1" kern="1100" dirty="0">
              <a:solidFill>
                <a:srgbClr val="6BB4A0"/>
              </a:solidFill>
              <a:latin typeface="Avenir Black"/>
              <a:cs typeface="Avenir Black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171274" y="4724400"/>
            <a:ext cx="3439325" cy="1371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800" dirty="0" err="1">
                <a:latin typeface="Avenir Medium"/>
                <a:cs typeface="Avenir Medium"/>
              </a:rPr>
              <a:t>Kryhen</a:t>
            </a:r>
            <a:r>
              <a:rPr lang="nb-NO" sz="1800" dirty="0">
                <a:latin typeface="Avenir Medium"/>
                <a:cs typeface="Avenir Medium"/>
              </a:rPr>
              <a:t> kur </a:t>
            </a:r>
            <a:r>
              <a:rPr lang="nb-NO" sz="1800" dirty="0" err="1">
                <a:latin typeface="Avenir Medium"/>
                <a:cs typeface="Avenir Medium"/>
              </a:rPr>
              <a:t>kemi</a:t>
            </a:r>
            <a:r>
              <a:rPr lang="nb-NO" sz="1800" dirty="0">
                <a:latin typeface="Avenir Medium"/>
                <a:cs typeface="Avenir Medium"/>
              </a:rPr>
              <a:t> </a:t>
            </a:r>
            <a:r>
              <a:rPr lang="nb-NO" sz="1800" dirty="0" err="1">
                <a:latin typeface="Avenir Medium"/>
                <a:cs typeface="Avenir Medium"/>
              </a:rPr>
              <a:t>ndryshime</a:t>
            </a:r>
            <a:endParaRPr lang="nb-NO" sz="1800" dirty="0">
              <a:latin typeface="Avenir Medium"/>
              <a:cs typeface="Avenir Medium"/>
            </a:endParaRPr>
          </a:p>
          <a:p>
            <a:pPr algn="l"/>
            <a:r>
              <a:rPr lang="nb-NO" sz="1800" dirty="0" err="1">
                <a:latin typeface="Avenir Medium"/>
                <a:cs typeface="Avenir Medium"/>
              </a:rPr>
              <a:t>në</a:t>
            </a:r>
            <a:r>
              <a:rPr lang="nb-NO" sz="1800" dirty="0">
                <a:latin typeface="Avenir Medium"/>
                <a:cs typeface="Avenir Medium"/>
              </a:rPr>
              <a:t> </a:t>
            </a:r>
            <a:r>
              <a:rPr lang="nb-NO" sz="1800" dirty="0" err="1">
                <a:latin typeface="Avenir Medium"/>
                <a:cs typeface="Avenir Medium"/>
              </a:rPr>
              <a:t>makineri</a:t>
            </a:r>
            <a:r>
              <a:rPr lang="nb-NO" sz="1800" dirty="0">
                <a:latin typeface="Avenir Medium"/>
                <a:cs typeface="Avenir Medium"/>
              </a:rPr>
              <a:t> </a:t>
            </a:r>
            <a:r>
              <a:rPr lang="nb-NO" sz="1800" dirty="0" err="1">
                <a:latin typeface="Avenir Medium"/>
                <a:cs typeface="Avenir Medium"/>
              </a:rPr>
              <a:t>dhe</a:t>
            </a:r>
            <a:r>
              <a:rPr lang="nb-NO" sz="1800" dirty="0">
                <a:latin typeface="Avenir Medium"/>
                <a:cs typeface="Avenir Medium"/>
              </a:rPr>
              <a:t> </a:t>
            </a:r>
            <a:r>
              <a:rPr lang="nb-NO" sz="1800" dirty="0" err="1">
                <a:latin typeface="Avenir Medium"/>
                <a:cs typeface="Avenir Medium"/>
              </a:rPr>
              <a:t>formulim</a:t>
            </a:r>
            <a:endParaRPr lang="en-US" sz="1800" b="1" kern="1100" dirty="0">
              <a:solidFill>
                <a:srgbClr val="4D5056"/>
              </a:solidFill>
              <a:latin typeface="Avenir Medium"/>
              <a:cs typeface="Avenir Medium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457199" cy="1981200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152400" y="6566356"/>
            <a:ext cx="4953000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800" dirty="0" smtClean="0">
                <a:solidFill>
                  <a:srgbClr val="36393A"/>
                </a:solidFill>
                <a:latin typeface="Avenir Next Demi Bold"/>
                <a:cs typeface="Avenir Next Demi Bold"/>
              </a:rPr>
              <a:t>PROFARMA SH.A. </a:t>
            </a:r>
            <a:r>
              <a:rPr lang="en-US" sz="800" dirty="0" smtClean="0">
                <a:solidFill>
                  <a:srgbClr val="6BB4A0"/>
                </a:solidFill>
                <a:latin typeface="Avenir Next Demi Bold"/>
                <a:cs typeface="Avenir Next Demi Bold"/>
              </a:rPr>
              <a:t>I </a:t>
            </a:r>
            <a:r>
              <a:rPr lang="en-US" sz="800" dirty="0" smtClean="0">
                <a:solidFill>
                  <a:srgbClr val="4D5056"/>
                </a:solidFill>
                <a:latin typeface="Avenir Next Demi Bold"/>
                <a:cs typeface="Avenir Next Demi Bold"/>
              </a:rPr>
              <a:t>DEPARTAMENTI TEKNIK</a:t>
            </a:r>
            <a:endParaRPr lang="en-US" sz="800" b="1" dirty="0">
              <a:solidFill>
                <a:srgbClr val="4D5056"/>
              </a:solidFill>
              <a:latin typeface="Avenir Next Demi Bold"/>
              <a:cs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3401036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FOND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397619"/>
            <a:ext cx="1219200" cy="40892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848876"/>
            <a:ext cx="1219200" cy="40892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931637"/>
            <a:ext cx="1219200" cy="4089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08661"/>
            <a:ext cx="7924800" cy="2263139"/>
          </a:xfrm>
        </p:spPr>
        <p:txBody>
          <a:bodyPr anchor="t">
            <a:noAutofit/>
          </a:bodyPr>
          <a:lstStyle/>
          <a:p>
            <a:pPr algn="l">
              <a:lnSpc>
                <a:spcPct val="90000"/>
              </a:lnSpc>
            </a:pPr>
            <a:r>
              <a:rPr lang="hr-HR" sz="2400" kern="1100" dirty="0">
                <a:solidFill>
                  <a:srgbClr val="4D5056"/>
                </a:solidFill>
                <a:latin typeface="Avenir Black"/>
                <a:cs typeface="Avenir Black"/>
              </a:rPr>
              <a:t>PRODHIMI I </a:t>
            </a:r>
            <a:r>
              <a:rPr lang="hr-HR" sz="240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PRODUKTIT</a:t>
            </a:r>
            <a:br>
              <a:rPr lang="hr-HR" sz="2400" kern="1100" dirty="0" smtClean="0">
                <a:solidFill>
                  <a:srgbClr val="4D5056"/>
                </a:solidFill>
                <a:latin typeface="Avenir Black"/>
                <a:cs typeface="Avenir Black"/>
              </a:rPr>
            </a:br>
            <a:r>
              <a:rPr lang="hr-HR" sz="240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ACIDIT ACETIL </a:t>
            </a:r>
            <a:r>
              <a:rPr lang="hr-HR" sz="2400" kern="1100" dirty="0">
                <a:solidFill>
                  <a:srgbClr val="4D5056"/>
                </a:solidFill>
                <a:latin typeface="Avenir Black"/>
                <a:cs typeface="Avenir Black"/>
              </a:rPr>
              <a:t>SALICILIK </a:t>
            </a:r>
            <a:r>
              <a:rPr lang="hr-HR" sz="240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100 mg,</a:t>
            </a:r>
            <a:r>
              <a:rPr lang="hr-HR" sz="2400" kern="1100" dirty="0">
                <a:solidFill>
                  <a:srgbClr val="4D5056"/>
                </a:solidFill>
                <a:latin typeface="Avenir Black"/>
                <a:cs typeface="Avenir Black"/>
              </a:rPr>
              <a:t/>
            </a:r>
            <a:br>
              <a:rPr lang="hr-HR" sz="2400" kern="1100" dirty="0">
                <a:solidFill>
                  <a:srgbClr val="4D5056"/>
                </a:solidFill>
                <a:latin typeface="Avenir Black"/>
                <a:cs typeface="Avenir Black"/>
              </a:rPr>
            </a:br>
            <a:r>
              <a:rPr lang="hr-HR" sz="2400" kern="1100" dirty="0">
                <a:solidFill>
                  <a:srgbClr val="4D5056"/>
                </a:solidFill>
                <a:latin typeface="Avenir Black"/>
                <a:cs typeface="Avenir Black"/>
              </a:rPr>
              <a:t>TABLETA </a:t>
            </a:r>
            <a:r>
              <a:rPr lang="hr-HR" sz="240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GASTROREZISTENTE,</a:t>
            </a:r>
            <a:br>
              <a:rPr lang="hr-HR" sz="2400" kern="1100" dirty="0" smtClean="0">
                <a:solidFill>
                  <a:srgbClr val="4D5056"/>
                </a:solidFill>
                <a:latin typeface="Avenir Black"/>
                <a:cs typeface="Avenir Black"/>
              </a:rPr>
            </a:br>
            <a:r>
              <a:rPr lang="hr-HR" sz="240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ËSHTË </a:t>
            </a:r>
            <a:r>
              <a:rPr lang="hr-HR" sz="2400" kern="1100" dirty="0">
                <a:solidFill>
                  <a:srgbClr val="4D5056"/>
                </a:solidFill>
                <a:latin typeface="Avenir Black"/>
                <a:cs typeface="Avenir Black"/>
              </a:rPr>
              <a:t>SUBJEKT I VALIDIMIT</a:t>
            </a:r>
            <a:br>
              <a:rPr lang="hr-HR" sz="2400" kern="1100" dirty="0">
                <a:solidFill>
                  <a:srgbClr val="4D5056"/>
                </a:solidFill>
                <a:latin typeface="Avenir Black"/>
                <a:cs typeface="Avenir Black"/>
              </a:rPr>
            </a:br>
            <a:r>
              <a:rPr lang="hr-HR" sz="2400" kern="1100" dirty="0">
                <a:solidFill>
                  <a:srgbClr val="4D5056"/>
                </a:solidFill>
                <a:latin typeface="Avenir Black"/>
                <a:cs typeface="Avenir Black"/>
              </a:rPr>
              <a:t>TË METODËS SË PRODHIMIT, E CILA DO KRYHET</a:t>
            </a:r>
            <a:br>
              <a:rPr lang="hr-HR" sz="2400" kern="1100" dirty="0">
                <a:solidFill>
                  <a:srgbClr val="4D5056"/>
                </a:solidFill>
                <a:latin typeface="Avenir Black"/>
                <a:cs typeface="Avenir Black"/>
              </a:rPr>
            </a:br>
            <a:r>
              <a:rPr lang="hr-HR" sz="2400" kern="1100" dirty="0">
                <a:solidFill>
                  <a:srgbClr val="4D5056"/>
                </a:solidFill>
                <a:latin typeface="Avenir Black"/>
                <a:cs typeface="Avenir Black"/>
              </a:rPr>
              <a:t>DUKE U BAZUAR NE SOP – P-028-01</a:t>
            </a:r>
            <a:endParaRPr lang="en-US" sz="2400" b="1" kern="1100" dirty="0">
              <a:solidFill>
                <a:srgbClr val="4D5056"/>
              </a:solidFill>
              <a:latin typeface="Avenir Black"/>
              <a:cs typeface="Avenir Blac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05800" y="6400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BB4A0"/>
                </a:solidFill>
                <a:latin typeface="Avenir Black"/>
                <a:cs typeface="Avenir Black"/>
              </a:rPr>
              <a:t>&lt;</a:t>
            </a:r>
            <a:r>
              <a:rPr lang="en-US" dirty="0" smtClean="0">
                <a:solidFill>
                  <a:srgbClr val="36393A"/>
                </a:solidFill>
                <a:latin typeface="Avenir Next Medium"/>
                <a:cs typeface="Avenir Next Medium"/>
              </a:rPr>
              <a:t>04</a:t>
            </a:r>
            <a:r>
              <a:rPr lang="en-US" b="1" dirty="0" smtClean="0">
                <a:solidFill>
                  <a:srgbClr val="6BB4A0"/>
                </a:solidFill>
                <a:latin typeface="Avenir Black"/>
                <a:cs typeface="Avenir Black"/>
              </a:rPr>
              <a:t>&gt;</a:t>
            </a:r>
            <a:endParaRPr lang="en-US" b="1" dirty="0">
              <a:solidFill>
                <a:srgbClr val="6BB4A0"/>
              </a:solidFill>
              <a:latin typeface="Avenir Black"/>
              <a:cs typeface="Avenir Black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09600" y="3934476"/>
            <a:ext cx="1981200" cy="381000"/>
          </a:xfrm>
          <a:prstGeom prst="rect">
            <a:avLst/>
          </a:prstGeom>
        </p:spPr>
        <p:txBody>
          <a:bodyPr vert="horz" wrap="none" lIns="216000" tIns="45720" rIns="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Bef>
                <a:spcPts val="1200"/>
              </a:spcBef>
            </a:pPr>
            <a:r>
              <a:rPr lang="en-US" sz="240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1406</a:t>
            </a:r>
            <a:endParaRPr lang="en-US" sz="2400" b="1" kern="1100" dirty="0">
              <a:solidFill>
                <a:srgbClr val="4D5056"/>
              </a:solidFill>
              <a:latin typeface="Avenir Black"/>
              <a:cs typeface="Avenir Black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85800" y="3042937"/>
            <a:ext cx="7924800" cy="8153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hr-HR" sz="2400" kern="1100" dirty="0">
                <a:solidFill>
                  <a:srgbClr val="4D5056"/>
                </a:solidFill>
                <a:latin typeface="Avenir Medium"/>
                <a:cs typeface="Avenir Medium"/>
              </a:rPr>
              <a:t>Validimi do të kryhet i njëkohshëm dhe do të përdoren</a:t>
            </a:r>
          </a:p>
          <a:p>
            <a:pPr algn="l">
              <a:lnSpc>
                <a:spcPct val="90000"/>
              </a:lnSpc>
            </a:pPr>
            <a:r>
              <a:rPr lang="hr-HR" sz="2400" kern="1100" dirty="0">
                <a:solidFill>
                  <a:srgbClr val="4D5056"/>
                </a:solidFill>
                <a:latin typeface="Avenir Medium"/>
                <a:cs typeface="Avenir Medium"/>
              </a:rPr>
              <a:t>tre seri të njëpasnjëshme;</a:t>
            </a:r>
            <a:endParaRPr lang="en-US" sz="2400" b="1" kern="1100" dirty="0">
              <a:solidFill>
                <a:srgbClr val="4D5056"/>
              </a:solidFill>
              <a:latin typeface="Avenir Medium"/>
              <a:cs typeface="Avenir Medium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166" y="3096276"/>
            <a:ext cx="135634" cy="335280"/>
          </a:xfrm>
          <a:prstGeom prst="rect">
            <a:avLst/>
          </a:prstGeom>
          <a:noFill/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609600" y="4391676"/>
            <a:ext cx="1981200" cy="381000"/>
          </a:xfrm>
          <a:prstGeom prst="rect">
            <a:avLst/>
          </a:prstGeom>
        </p:spPr>
        <p:txBody>
          <a:bodyPr vert="horz" wrap="none" lIns="216000" tIns="45720" rIns="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Bef>
                <a:spcPts val="1200"/>
              </a:spcBef>
            </a:pPr>
            <a:r>
              <a:rPr lang="en-US" sz="240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1407</a:t>
            </a:r>
            <a:endParaRPr lang="en-US" sz="2400" b="1" kern="1100" dirty="0">
              <a:solidFill>
                <a:srgbClr val="4D5056"/>
              </a:solidFill>
              <a:latin typeface="Avenir Black"/>
              <a:cs typeface="Avenir Black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609600" y="4848876"/>
            <a:ext cx="1981200" cy="381000"/>
          </a:xfrm>
          <a:prstGeom prst="rect">
            <a:avLst/>
          </a:prstGeom>
        </p:spPr>
        <p:txBody>
          <a:bodyPr vert="horz" wrap="none" lIns="216000" tIns="45720" rIns="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Bef>
                <a:spcPts val="1200"/>
              </a:spcBef>
            </a:pPr>
            <a:r>
              <a:rPr lang="en-US" sz="240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1408</a:t>
            </a:r>
            <a:endParaRPr lang="en-US" sz="2400" b="1" kern="1100" dirty="0">
              <a:solidFill>
                <a:srgbClr val="4D5056"/>
              </a:solidFill>
              <a:latin typeface="Avenir Black"/>
              <a:cs typeface="Avenir Black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76876"/>
            <a:ext cx="550165" cy="28194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52400" y="6566356"/>
            <a:ext cx="4953000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800" dirty="0" smtClean="0">
                <a:solidFill>
                  <a:srgbClr val="36393A"/>
                </a:solidFill>
                <a:latin typeface="Avenir Next Demi Bold"/>
                <a:cs typeface="Avenir Next Demi Bold"/>
              </a:rPr>
              <a:t>PROFARMA SH.A. </a:t>
            </a:r>
            <a:r>
              <a:rPr lang="en-US" sz="800" dirty="0" smtClean="0">
                <a:solidFill>
                  <a:srgbClr val="6BB4A0"/>
                </a:solidFill>
                <a:latin typeface="Avenir Next Demi Bold"/>
                <a:cs typeface="Avenir Next Demi Bold"/>
              </a:rPr>
              <a:t>I </a:t>
            </a:r>
            <a:r>
              <a:rPr lang="en-US" sz="800" dirty="0" smtClean="0">
                <a:solidFill>
                  <a:srgbClr val="4D5056"/>
                </a:solidFill>
                <a:latin typeface="Avenir Next Demi Bold"/>
                <a:cs typeface="Avenir Next Demi Bold"/>
              </a:rPr>
              <a:t>DEPARTAMENTI TEKNIK</a:t>
            </a:r>
            <a:endParaRPr lang="en-US" sz="800" b="1" dirty="0">
              <a:solidFill>
                <a:srgbClr val="4D5056"/>
              </a:solidFill>
              <a:latin typeface="Avenir Next Demi Bold"/>
              <a:cs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1002150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FOND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116" y="457201"/>
            <a:ext cx="8593834" cy="723899"/>
          </a:xfrm>
        </p:spPr>
        <p:txBody>
          <a:bodyPr anchor="t">
            <a:noAutofit/>
          </a:bodyPr>
          <a:lstStyle/>
          <a:p>
            <a:pPr algn="l">
              <a:lnSpc>
                <a:spcPct val="90000"/>
              </a:lnSpc>
            </a:pPr>
            <a:r>
              <a:rPr lang="de-DE" sz="240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PRODUKTI:</a:t>
            </a:r>
            <a:r>
              <a:rPr lang="de-DE" sz="2400" kern="1100" dirty="0">
                <a:solidFill>
                  <a:srgbClr val="4D5056"/>
                </a:solidFill>
                <a:latin typeface="Avenir Black"/>
                <a:cs typeface="Avenir Black"/>
              </a:rPr>
              <a:t> </a:t>
            </a:r>
            <a:r>
              <a:rPr lang="de-DE" sz="24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ACID ACETIL SALICILIK </a:t>
            </a:r>
            <a:r>
              <a:rPr lang="de-DE" sz="2400" kern="1100" dirty="0">
                <a:solidFill>
                  <a:srgbClr val="4D5056"/>
                </a:solidFill>
                <a:latin typeface="Avenir Medium"/>
                <a:cs typeface="Avenir Medium"/>
              </a:rPr>
              <a:t>100 </a:t>
            </a:r>
            <a:r>
              <a:rPr lang="de-DE" sz="24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mg </a:t>
            </a:r>
            <a:r>
              <a:rPr lang="de-DE" sz="2400" kern="1100" dirty="0">
                <a:solidFill>
                  <a:srgbClr val="4D5056"/>
                </a:solidFill>
                <a:latin typeface="Avenir Black"/>
                <a:cs typeface="Avenir Black"/>
              </a:rPr>
              <a:t/>
            </a:r>
            <a:br>
              <a:rPr lang="de-DE" sz="2400" kern="1100" dirty="0">
                <a:solidFill>
                  <a:srgbClr val="4D5056"/>
                </a:solidFill>
                <a:latin typeface="Avenir Black"/>
                <a:cs typeface="Avenir Black"/>
              </a:rPr>
            </a:br>
            <a:r>
              <a:rPr lang="de-DE" sz="2400" kern="1100" dirty="0">
                <a:solidFill>
                  <a:srgbClr val="4D5056"/>
                </a:solidFill>
                <a:latin typeface="Avenir Black"/>
                <a:cs typeface="Avenir Black"/>
              </a:rPr>
              <a:t>FORMA </a:t>
            </a:r>
            <a:r>
              <a:rPr lang="de-DE" sz="240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FARMACEUTIKE:</a:t>
            </a:r>
            <a:r>
              <a:rPr lang="de-DE" sz="2400" kern="1100" dirty="0">
                <a:solidFill>
                  <a:srgbClr val="4D5056"/>
                </a:solidFill>
                <a:latin typeface="Avenir Black"/>
                <a:cs typeface="Avenir Black"/>
              </a:rPr>
              <a:t> </a:t>
            </a:r>
            <a:r>
              <a:rPr lang="de-DE" sz="24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TABLETA GASTROREZISTENTE</a:t>
            </a:r>
            <a:endParaRPr lang="en-US" sz="2400" kern="1100" dirty="0">
              <a:solidFill>
                <a:srgbClr val="4D5056"/>
              </a:solidFill>
              <a:latin typeface="Avenir Medium"/>
              <a:cs typeface="Avenir Medium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05800" y="6400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BB4A0"/>
                </a:solidFill>
                <a:latin typeface="Avenir Black"/>
                <a:cs typeface="Avenir Black"/>
              </a:rPr>
              <a:t>&lt;</a:t>
            </a:r>
            <a:r>
              <a:rPr lang="en-US" dirty="0" smtClean="0">
                <a:solidFill>
                  <a:srgbClr val="36393A"/>
                </a:solidFill>
                <a:latin typeface="Avenir Next Medium"/>
                <a:cs typeface="Avenir Next Medium"/>
              </a:rPr>
              <a:t>05</a:t>
            </a:r>
            <a:r>
              <a:rPr lang="en-US" b="1" dirty="0" smtClean="0">
                <a:solidFill>
                  <a:srgbClr val="6BB4A0"/>
                </a:solidFill>
                <a:latin typeface="Avenir Black"/>
                <a:cs typeface="Avenir Black"/>
              </a:rPr>
              <a:t>&gt;</a:t>
            </a:r>
            <a:endParaRPr lang="en-US" b="1" dirty="0">
              <a:solidFill>
                <a:srgbClr val="6BB4A0"/>
              </a:solidFill>
              <a:latin typeface="Avenir Black"/>
              <a:cs typeface="Avenir Black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58116" y="1181100"/>
            <a:ext cx="7527034" cy="2285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hr-HR" sz="120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Formula e serisë:</a:t>
            </a:r>
            <a:endParaRPr lang="en-US" sz="1200" b="1" kern="1100" dirty="0">
              <a:solidFill>
                <a:srgbClr val="4D5056"/>
              </a:solidFill>
              <a:latin typeface="Avenir Black"/>
              <a:cs typeface="Avenir Black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447800"/>
            <a:ext cx="7200900" cy="5016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200"/>
            <a:ext cx="457199" cy="16002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52400" y="6566356"/>
            <a:ext cx="4953000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800" dirty="0" smtClean="0">
                <a:solidFill>
                  <a:srgbClr val="36393A"/>
                </a:solidFill>
                <a:latin typeface="Avenir Next Demi Bold"/>
                <a:cs typeface="Avenir Next Demi Bold"/>
              </a:rPr>
              <a:t>PROFARMA SH.A. </a:t>
            </a:r>
            <a:r>
              <a:rPr lang="en-US" sz="800" dirty="0" smtClean="0">
                <a:solidFill>
                  <a:srgbClr val="6BB4A0"/>
                </a:solidFill>
                <a:latin typeface="Avenir Next Demi Bold"/>
                <a:cs typeface="Avenir Next Demi Bold"/>
              </a:rPr>
              <a:t>I </a:t>
            </a:r>
            <a:r>
              <a:rPr lang="en-US" sz="800" dirty="0" smtClean="0">
                <a:solidFill>
                  <a:srgbClr val="4D5056"/>
                </a:solidFill>
                <a:latin typeface="Avenir Next Demi Bold"/>
                <a:cs typeface="Avenir Next Demi Bold"/>
              </a:rPr>
              <a:t>DEPARTAMENTI TEKNIK</a:t>
            </a:r>
            <a:endParaRPr lang="en-US" sz="800" b="1" dirty="0">
              <a:solidFill>
                <a:srgbClr val="4D5056"/>
              </a:solidFill>
              <a:latin typeface="Avenir Next Demi Bold"/>
              <a:cs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585807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FOND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116" y="457200"/>
            <a:ext cx="8593834" cy="1066799"/>
          </a:xfrm>
        </p:spPr>
        <p:txBody>
          <a:bodyPr anchor="t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40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PËRSHKRIMI </a:t>
            </a:r>
            <a:r>
              <a:rPr lang="en-US" sz="2400" kern="1100" dirty="0">
                <a:solidFill>
                  <a:srgbClr val="4D5056"/>
                </a:solidFill>
                <a:latin typeface="Avenir Black"/>
                <a:cs typeface="Avenir Black"/>
              </a:rPr>
              <a:t>I PROCESIT TË PRODHIMIT</a:t>
            </a:r>
            <a:br>
              <a:rPr lang="en-US" sz="2400" kern="1100" dirty="0">
                <a:solidFill>
                  <a:srgbClr val="4D5056"/>
                </a:solidFill>
                <a:latin typeface="Avenir Black"/>
                <a:cs typeface="Avenir Black"/>
              </a:rPr>
            </a:br>
            <a:r>
              <a:rPr lang="en-US" sz="2400" kern="1100" dirty="0">
                <a:solidFill>
                  <a:srgbClr val="4D5056"/>
                </a:solidFill>
                <a:latin typeface="Avenir Black"/>
                <a:cs typeface="Avenir Black"/>
              </a:rPr>
              <a:t>TË TABLETAVE GASTROREZISTENTE</a:t>
            </a:r>
            <a:br>
              <a:rPr lang="en-US" sz="2400" kern="1100" dirty="0">
                <a:solidFill>
                  <a:srgbClr val="4D5056"/>
                </a:solidFill>
                <a:latin typeface="Avenir Black"/>
                <a:cs typeface="Avenir Black"/>
              </a:rPr>
            </a:br>
            <a:r>
              <a:rPr lang="en-US" sz="2400" kern="1100" dirty="0">
                <a:solidFill>
                  <a:srgbClr val="4D5056"/>
                </a:solidFill>
                <a:latin typeface="Avenir Black"/>
                <a:cs typeface="Avenir Black"/>
              </a:rPr>
              <a:t>ACID ACETIL SALICILIK 100 mg</a:t>
            </a:r>
            <a:endParaRPr lang="en-US" sz="2400" kern="1100" dirty="0">
              <a:solidFill>
                <a:srgbClr val="4D5056"/>
              </a:solidFill>
              <a:latin typeface="Avenir Medium"/>
              <a:cs typeface="Avenir Medium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199" cy="198119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8305800" y="6400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BB4A0"/>
                </a:solidFill>
                <a:latin typeface="Avenir Black"/>
                <a:cs typeface="Avenir Black"/>
              </a:rPr>
              <a:t>&lt;</a:t>
            </a:r>
            <a:r>
              <a:rPr lang="en-US" dirty="0" smtClean="0">
                <a:solidFill>
                  <a:srgbClr val="36393A"/>
                </a:solidFill>
                <a:latin typeface="Avenir Next Medium"/>
                <a:cs typeface="Avenir Next Medium"/>
              </a:rPr>
              <a:t>06</a:t>
            </a:r>
            <a:r>
              <a:rPr lang="en-US" b="1" dirty="0" smtClean="0">
                <a:solidFill>
                  <a:srgbClr val="6BB4A0"/>
                </a:solidFill>
                <a:latin typeface="Avenir Black"/>
                <a:cs typeface="Avenir Black"/>
              </a:rPr>
              <a:t>&gt;</a:t>
            </a:r>
            <a:endParaRPr lang="en-US" b="1" dirty="0">
              <a:solidFill>
                <a:srgbClr val="6BB4A0"/>
              </a:solidFill>
              <a:latin typeface="Avenir Black"/>
              <a:cs typeface="Avenir Black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727200"/>
            <a:ext cx="8242300" cy="45212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762000" y="1722967"/>
            <a:ext cx="1219200" cy="2285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1200" kern="1100" dirty="0">
                <a:solidFill>
                  <a:schemeClr val="bg1"/>
                </a:solidFill>
                <a:latin typeface="Avenir Black"/>
                <a:cs typeface="Avenir Black"/>
              </a:rPr>
              <a:t>PËRBËRËSIT</a:t>
            </a:r>
            <a:endParaRPr lang="en-US" sz="1200" b="1" kern="1100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362200" y="1710267"/>
            <a:ext cx="1676400" cy="3047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1200" kern="1100" dirty="0">
                <a:solidFill>
                  <a:schemeClr val="bg1"/>
                </a:solidFill>
                <a:latin typeface="Avenir Black"/>
                <a:cs typeface="Avenir Black"/>
              </a:rPr>
              <a:t>HAPAT E PROCESIT</a:t>
            </a:r>
            <a:endParaRPr lang="en-US" sz="1200" b="1" kern="1100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146550" y="1722967"/>
            <a:ext cx="1524000" cy="4106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1200" kern="1100" dirty="0">
                <a:solidFill>
                  <a:schemeClr val="bg1"/>
                </a:solidFill>
                <a:latin typeface="Avenir Black"/>
                <a:cs typeface="Avenir Black"/>
              </a:rPr>
              <a:t>PARAMETRAT</a:t>
            </a:r>
          </a:p>
          <a:p>
            <a:pPr algn="l">
              <a:lnSpc>
                <a:spcPct val="90000"/>
              </a:lnSpc>
            </a:pPr>
            <a:r>
              <a:rPr lang="en-US" sz="1200" kern="1100" dirty="0">
                <a:solidFill>
                  <a:schemeClr val="bg1"/>
                </a:solidFill>
                <a:latin typeface="Avenir Black"/>
                <a:cs typeface="Avenir Black"/>
              </a:rPr>
              <a:t>E PROCESIT</a:t>
            </a:r>
            <a:endParaRPr lang="en-US" sz="1200" b="1" kern="1100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715000" y="1727200"/>
            <a:ext cx="1143000" cy="224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Bef>
                <a:spcPts val="2400"/>
              </a:spcBef>
            </a:pPr>
            <a:r>
              <a:rPr lang="en-US" sz="1200" kern="1100" dirty="0">
                <a:solidFill>
                  <a:schemeClr val="bg1"/>
                </a:solidFill>
                <a:latin typeface="Avenir Black"/>
                <a:cs typeface="Avenir Black"/>
              </a:rPr>
              <a:t>PAJISJA</a:t>
            </a:r>
            <a:endParaRPr lang="en-US" sz="1200" b="1" kern="1100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239000" y="1722967"/>
            <a:ext cx="1219200" cy="2285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1200" kern="1100" dirty="0">
                <a:solidFill>
                  <a:schemeClr val="bg1"/>
                </a:solidFill>
                <a:latin typeface="Avenir Black"/>
                <a:cs typeface="Avenir Black"/>
              </a:rPr>
              <a:t>KONTROLLI</a:t>
            </a:r>
            <a:endParaRPr lang="en-US" sz="1200" b="1" kern="1100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838200" y="2057401"/>
            <a:ext cx="1219200" cy="685800"/>
          </a:xfrm>
          <a:prstGeom prst="rect">
            <a:avLst/>
          </a:prstGeom>
        </p:spPr>
        <p:txBody>
          <a:bodyPr vert="horz" lIns="0" tIns="46800" rIns="0" bIns="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nl-NL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Substancat</a:t>
            </a:r>
          </a:p>
          <a:p>
            <a:pPr algn="l">
              <a:lnSpc>
                <a:spcPct val="90000"/>
              </a:lnSpc>
            </a:pPr>
            <a:r>
              <a:rPr lang="nl-NL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3,4,5,6,7,</a:t>
            </a:r>
          </a:p>
          <a:p>
            <a:pPr algn="l">
              <a:lnSpc>
                <a:spcPct val="90000"/>
              </a:lnSpc>
            </a:pPr>
            <a:r>
              <a:rPr lang="nl-NL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të </a:t>
            </a:r>
            <a:r>
              <a:rPr lang="nl-NL" sz="11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listës</a:t>
            </a:r>
            <a:r>
              <a:rPr lang="nl-NL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nl-NL" sz="11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së</a:t>
            </a:r>
            <a:endParaRPr lang="nl-NL" sz="1150" kern="1100" dirty="0">
              <a:solidFill>
                <a:srgbClr val="4D5056"/>
              </a:solidFill>
              <a:latin typeface="Avenir Next Medium"/>
              <a:cs typeface="Avenir Next Medium"/>
            </a:endParaRPr>
          </a:p>
          <a:p>
            <a:pPr algn="l">
              <a:lnSpc>
                <a:spcPct val="90000"/>
              </a:lnSpc>
            </a:pPr>
            <a:r>
              <a:rPr lang="nl-NL" sz="11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formulës</a:t>
            </a:r>
            <a:endParaRPr lang="en-US" sz="1150" b="1" kern="1100" dirty="0">
              <a:solidFill>
                <a:srgbClr val="4D5056"/>
              </a:solidFill>
              <a:latin typeface="Avenir Next Medium"/>
              <a:cs typeface="Avenir Next Medium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438400" y="2133600"/>
            <a:ext cx="1524000" cy="9143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11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Sitje</a:t>
            </a:r>
            <a:r>
              <a:rPr lang="nl-NL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nl-NL" sz="11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në</a:t>
            </a:r>
            <a:r>
              <a:rPr lang="nl-NL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nl-NL" sz="11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sita</a:t>
            </a:r>
            <a:r>
              <a:rPr lang="nl-NL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 0.5mm</a:t>
            </a:r>
          </a:p>
          <a:p>
            <a:pPr algn="l"/>
            <a:r>
              <a:rPr lang="nl-NL" sz="11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dhe</a:t>
            </a:r>
            <a:r>
              <a:rPr lang="nl-NL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nl-NL" sz="11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më</a:t>
            </a:r>
            <a:r>
              <a:rPr lang="nl-NL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 pas </a:t>
            </a:r>
            <a:r>
              <a:rPr lang="nl-NL" sz="11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përzierje</a:t>
            </a:r>
            <a:endParaRPr lang="nl-NL" sz="1150" kern="1100" dirty="0">
              <a:solidFill>
                <a:srgbClr val="4D5056"/>
              </a:solidFill>
              <a:latin typeface="Avenir Next Medium"/>
              <a:cs typeface="Avenir Next Medium"/>
            </a:endParaRPr>
          </a:p>
          <a:p>
            <a:pPr algn="l"/>
            <a:r>
              <a:rPr lang="nl-NL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ne </a:t>
            </a:r>
            <a:r>
              <a:rPr lang="nl-NL" sz="11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mishelatorin</a:t>
            </a:r>
            <a:endParaRPr lang="nl-NL" sz="1150" kern="1100" dirty="0">
              <a:solidFill>
                <a:srgbClr val="4D5056"/>
              </a:solidFill>
              <a:latin typeface="Avenir Next Medium"/>
              <a:cs typeface="Avenir Next Medium"/>
            </a:endParaRPr>
          </a:p>
          <a:p>
            <a:pPr algn="l"/>
            <a:r>
              <a:rPr lang="nl-NL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PM 1000 MCG 300</a:t>
            </a:r>
          </a:p>
          <a:p>
            <a:pPr algn="l"/>
            <a:r>
              <a:rPr lang="nl-NL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(</a:t>
            </a:r>
            <a:r>
              <a:rPr lang="nl-NL" sz="11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Përzierja</a:t>
            </a:r>
            <a:r>
              <a:rPr lang="nl-NL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 1)</a:t>
            </a:r>
            <a:endParaRPr lang="en-US" sz="1150" b="1" kern="1100" dirty="0">
              <a:solidFill>
                <a:srgbClr val="4D5056"/>
              </a:solidFill>
              <a:latin typeface="Avenir Next Medium"/>
              <a:cs typeface="Avenir Next Medium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191000" y="2438400"/>
            <a:ext cx="1295400" cy="228600"/>
          </a:xfrm>
          <a:prstGeom prst="rect">
            <a:avLst/>
          </a:prstGeom>
        </p:spPr>
        <p:txBody>
          <a:bodyPr vert="horz" lIns="36000" tIns="0" rIns="0" bIns="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fi-FI" sz="11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Sita</a:t>
            </a:r>
            <a:r>
              <a:rPr lang="fi-FI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 0.5mm</a:t>
            </a:r>
            <a:endParaRPr lang="en-US" sz="1150" b="1" kern="1100" dirty="0">
              <a:solidFill>
                <a:srgbClr val="4D5056"/>
              </a:solidFill>
              <a:latin typeface="Avenir Next Medium"/>
              <a:cs typeface="Avenir Next Medium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5791200" y="2362200"/>
            <a:ext cx="1219200" cy="457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it-IT" sz="11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Përziersi</a:t>
            </a:r>
            <a:r>
              <a:rPr lang="it-IT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 PM</a:t>
            </a:r>
          </a:p>
          <a:p>
            <a:pPr algn="l">
              <a:lnSpc>
                <a:spcPct val="90000"/>
              </a:lnSpc>
            </a:pPr>
            <a:r>
              <a:rPr lang="it-IT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100 MCG 300</a:t>
            </a:r>
            <a:endParaRPr lang="en-US" sz="1150" b="1" kern="1100" dirty="0">
              <a:solidFill>
                <a:srgbClr val="4D5056"/>
              </a:solidFill>
              <a:latin typeface="Avenir Next Medium"/>
              <a:cs typeface="Avenir Next Medium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838200" y="3200400"/>
            <a:ext cx="1524000" cy="914399"/>
          </a:xfrm>
          <a:prstGeom prst="rect">
            <a:avLst/>
          </a:prstGeom>
        </p:spPr>
        <p:txBody>
          <a:bodyPr vert="horz" lIns="0" tIns="46800" rIns="0" bIns="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Substancat</a:t>
            </a:r>
          </a:p>
          <a:p>
            <a:pPr algn="l"/>
            <a:r>
              <a:rPr lang="nl-NL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1 </a:t>
            </a:r>
            <a:r>
              <a:rPr lang="nl-NL" sz="1150" kern="1100" dirty="0" err="1" smtClean="0">
                <a:solidFill>
                  <a:srgbClr val="4D5056"/>
                </a:solidFill>
                <a:latin typeface="Avenir Next Medium"/>
                <a:cs typeface="Avenir Next Medium"/>
              </a:rPr>
              <a:t>dhe</a:t>
            </a:r>
            <a:r>
              <a:rPr lang="nl-NL" sz="1150" kern="1100" dirty="0" smtClean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nl-NL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2 </a:t>
            </a:r>
            <a:r>
              <a:rPr lang="nl-NL" sz="11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të</a:t>
            </a:r>
            <a:r>
              <a:rPr lang="nl-NL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nl-NL" sz="11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listës</a:t>
            </a:r>
            <a:endParaRPr lang="nl-NL" sz="1150" kern="1100" dirty="0">
              <a:solidFill>
                <a:srgbClr val="4D5056"/>
              </a:solidFill>
              <a:latin typeface="Avenir Next Medium"/>
              <a:cs typeface="Avenir Next Medium"/>
            </a:endParaRPr>
          </a:p>
          <a:p>
            <a:pPr algn="l"/>
            <a:r>
              <a:rPr lang="nl-NL" sz="11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dhe</a:t>
            </a:r>
            <a:r>
              <a:rPr lang="nl-NL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nl-NL" sz="11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mbetja</a:t>
            </a:r>
            <a:r>
              <a:rPr lang="nl-NL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 4,</a:t>
            </a:r>
          </a:p>
          <a:p>
            <a:pPr algn="l"/>
            <a:r>
              <a:rPr lang="nl-NL" sz="1150" kern="1100" dirty="0" err="1" smtClean="0">
                <a:solidFill>
                  <a:srgbClr val="4D5056"/>
                </a:solidFill>
                <a:latin typeface="Avenir Next Medium"/>
                <a:cs typeface="Avenir Next Medium"/>
              </a:rPr>
              <a:t>dhe</a:t>
            </a:r>
            <a:r>
              <a:rPr lang="nl-NL" sz="1150" kern="1100" dirty="0" smtClean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nl-NL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(</a:t>
            </a:r>
            <a:r>
              <a:rPr lang="nl-NL" sz="11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Përzierja</a:t>
            </a:r>
            <a:r>
              <a:rPr lang="nl-NL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 1)</a:t>
            </a:r>
            <a:endParaRPr lang="en-US" sz="1150" b="1" kern="1100" dirty="0">
              <a:solidFill>
                <a:srgbClr val="4D5056"/>
              </a:solidFill>
              <a:latin typeface="Avenir Next Medium"/>
              <a:cs typeface="Avenir Next Medium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438400" y="3276600"/>
            <a:ext cx="1524000" cy="762000"/>
          </a:xfrm>
          <a:prstGeom prst="rect">
            <a:avLst/>
          </a:prstGeom>
        </p:spPr>
        <p:txBody>
          <a:bodyPr vert="horz" lIns="0" tIns="93600" rIns="0" bIns="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11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Perzieresi</a:t>
            </a:r>
            <a:r>
              <a:rPr lang="nl-NL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 PM 100</a:t>
            </a:r>
          </a:p>
          <a:p>
            <a:pPr algn="l"/>
            <a:r>
              <a:rPr lang="nl-NL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MCG 1500</a:t>
            </a:r>
          </a:p>
          <a:p>
            <a:pPr algn="l"/>
            <a:r>
              <a:rPr lang="nl-NL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(</a:t>
            </a:r>
            <a:r>
              <a:rPr lang="nl-NL" sz="11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Përzierja</a:t>
            </a:r>
            <a:r>
              <a:rPr lang="nl-NL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 2</a:t>
            </a:r>
            <a:r>
              <a:rPr lang="nl-NL" sz="1150" kern="1100" dirty="0" smtClean="0">
                <a:solidFill>
                  <a:srgbClr val="4D5056"/>
                </a:solidFill>
                <a:latin typeface="Avenir Next Medium"/>
                <a:cs typeface="Avenir Next Medium"/>
              </a:rPr>
              <a:t>)</a:t>
            </a:r>
            <a:endParaRPr lang="en-US" sz="1150" b="1" kern="1100" dirty="0">
              <a:solidFill>
                <a:srgbClr val="4D5056"/>
              </a:solidFill>
              <a:latin typeface="Avenir Next Medium"/>
              <a:cs typeface="Avenir Next Medium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191000" y="3505200"/>
            <a:ext cx="1143000" cy="304800"/>
          </a:xfrm>
          <a:prstGeom prst="rect">
            <a:avLst/>
          </a:prstGeom>
        </p:spPr>
        <p:txBody>
          <a:bodyPr vert="horz" lIns="36000" tIns="0" rIns="0" bIns="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pl-PL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90 min</a:t>
            </a:r>
          </a:p>
          <a:p>
            <a:pPr algn="l">
              <a:lnSpc>
                <a:spcPct val="90000"/>
              </a:lnSpc>
            </a:pPr>
            <a:r>
              <a:rPr lang="pl-PL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5 </a:t>
            </a:r>
            <a:r>
              <a:rPr lang="pl-PL" sz="11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rpm</a:t>
            </a:r>
            <a:endParaRPr lang="en-US" sz="1150" b="1" kern="1100" dirty="0">
              <a:solidFill>
                <a:srgbClr val="4D5056"/>
              </a:solidFill>
              <a:latin typeface="Avenir Next Medium"/>
              <a:cs typeface="Avenir Next Medium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5791200" y="3505200"/>
            <a:ext cx="1143000" cy="304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it-IT" sz="11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Përziersi</a:t>
            </a:r>
            <a:r>
              <a:rPr lang="it-IT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 PM</a:t>
            </a:r>
          </a:p>
          <a:p>
            <a:pPr algn="l">
              <a:lnSpc>
                <a:spcPct val="90000"/>
              </a:lnSpc>
            </a:pPr>
            <a:r>
              <a:rPr lang="it-IT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100 MCG 1500</a:t>
            </a:r>
            <a:endParaRPr lang="en-US" sz="1150" b="1" kern="1100" dirty="0">
              <a:solidFill>
                <a:srgbClr val="4D5056"/>
              </a:solidFill>
              <a:latin typeface="Avenir Next Medium"/>
              <a:cs typeface="Avenir Next Medium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2438400" y="4267200"/>
            <a:ext cx="1236133" cy="152400"/>
          </a:xfrm>
          <a:prstGeom prst="rect">
            <a:avLst/>
          </a:prstGeom>
        </p:spPr>
        <p:txBody>
          <a:bodyPr vert="horz" lIns="0" tIns="18000" rIns="0" bIns="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tr-TR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Tabletimi</a:t>
            </a:r>
            <a:endParaRPr lang="en-US" sz="1150" b="1" kern="1100" dirty="0">
              <a:solidFill>
                <a:srgbClr val="4D5056"/>
              </a:solidFill>
              <a:latin typeface="Avenir Next Medium"/>
              <a:cs typeface="Avenir Next Medium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4191000" y="4114800"/>
            <a:ext cx="1143000" cy="685800"/>
          </a:xfrm>
          <a:prstGeom prst="rect">
            <a:avLst/>
          </a:prstGeom>
        </p:spPr>
        <p:txBody>
          <a:bodyPr vert="horz" lIns="36000" tIns="46800" rIns="0" bIns="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11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Tableta</a:t>
            </a:r>
            <a:r>
              <a:rPr lang="en-US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 me</a:t>
            </a:r>
          </a:p>
          <a:p>
            <a:pPr algn="l">
              <a:lnSpc>
                <a:spcPct val="90000"/>
              </a:lnSpc>
            </a:pPr>
            <a:r>
              <a:rPr lang="en-US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diameter</a:t>
            </a:r>
          </a:p>
          <a:p>
            <a:pPr algn="l">
              <a:lnSpc>
                <a:spcPct val="90000"/>
              </a:lnSpc>
            </a:pPr>
            <a:r>
              <a:rPr lang="en-US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7 mm</a:t>
            </a:r>
            <a:endParaRPr lang="en-US" sz="1150" b="1" kern="1100" dirty="0">
              <a:solidFill>
                <a:srgbClr val="4D5056"/>
              </a:solidFill>
              <a:latin typeface="Avenir Next Medium"/>
              <a:cs typeface="Avenir Next Medium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438400" y="4800600"/>
            <a:ext cx="1447800" cy="76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i-FI" sz="11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Veshja</a:t>
            </a:r>
            <a:r>
              <a:rPr lang="fi-FI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 me </a:t>
            </a:r>
            <a:r>
              <a:rPr lang="fi-FI" sz="11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film</a:t>
            </a:r>
            <a:r>
              <a:rPr lang="fi-FI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:</a:t>
            </a:r>
          </a:p>
          <a:p>
            <a:pPr algn="l"/>
            <a:r>
              <a:rPr lang="fi-FI" sz="11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Ngrohja</a:t>
            </a:r>
            <a:r>
              <a:rPr lang="fi-FI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 e </a:t>
            </a:r>
            <a:r>
              <a:rPr lang="fi-FI" sz="11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tabletave</a:t>
            </a:r>
            <a:endParaRPr lang="fi-FI" sz="1150" kern="1100" dirty="0">
              <a:solidFill>
                <a:srgbClr val="4D5056"/>
              </a:solidFill>
              <a:latin typeface="Avenir Next Medium"/>
              <a:cs typeface="Avenir Next Medium"/>
            </a:endParaRPr>
          </a:p>
          <a:p>
            <a:pPr algn="l"/>
            <a:r>
              <a:rPr lang="fi-FI" sz="11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Veshja</a:t>
            </a:r>
            <a:r>
              <a:rPr lang="fi-FI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 (</a:t>
            </a:r>
            <a:r>
              <a:rPr lang="fi-FI" sz="1150" kern="1100" dirty="0" err="1" smtClean="0">
                <a:solidFill>
                  <a:srgbClr val="4D5056"/>
                </a:solidFill>
                <a:latin typeface="Avenir Next Medium"/>
                <a:cs typeface="Avenir Next Medium"/>
              </a:rPr>
              <a:t>shk</a:t>
            </a:r>
            <a:r>
              <a:rPr lang="nl-NL" sz="11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ë</a:t>
            </a:r>
            <a:r>
              <a:rPr lang="fi-FI" sz="1150" kern="1100" dirty="0" err="1" smtClean="0">
                <a:solidFill>
                  <a:srgbClr val="4D5056"/>
                </a:solidFill>
                <a:latin typeface="Avenir Next Medium"/>
                <a:cs typeface="Avenir Next Medium"/>
              </a:rPr>
              <a:t>lqimi</a:t>
            </a:r>
            <a:r>
              <a:rPr lang="fi-FI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)</a:t>
            </a:r>
          </a:p>
          <a:p>
            <a:pPr algn="l"/>
            <a:r>
              <a:rPr lang="fi-FI" sz="11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Ftohja</a:t>
            </a:r>
            <a:r>
              <a:rPr lang="fi-FI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 e </a:t>
            </a:r>
            <a:r>
              <a:rPr lang="fi-FI" sz="11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tabletave</a:t>
            </a:r>
            <a:endParaRPr lang="en-US" sz="1150" b="1" kern="1100" dirty="0">
              <a:solidFill>
                <a:srgbClr val="4D5056"/>
              </a:solidFill>
              <a:latin typeface="Avenir Next Medium"/>
              <a:cs typeface="Avenir Next Medium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4191000" y="4953000"/>
            <a:ext cx="1143000" cy="381000"/>
          </a:xfrm>
          <a:prstGeom prst="rect">
            <a:avLst/>
          </a:prstGeom>
        </p:spPr>
        <p:txBody>
          <a:bodyPr vert="horz" lIns="36000" tIns="46800" rIns="0" bIns="9360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ro-RO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Film-coater</a:t>
            </a:r>
          </a:p>
          <a:p>
            <a:pPr algn="l">
              <a:lnSpc>
                <a:spcPct val="90000"/>
              </a:lnSpc>
            </a:pPr>
            <a:r>
              <a:rPr lang="ro-RO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machine</a:t>
            </a:r>
            <a:endParaRPr lang="en-US" sz="1150" b="1" kern="1100" dirty="0">
              <a:solidFill>
                <a:srgbClr val="4D5056"/>
              </a:solidFill>
              <a:latin typeface="Avenir Next Medium"/>
              <a:cs typeface="Avenir Next Medium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774700" y="5867400"/>
            <a:ext cx="1282700" cy="304800"/>
          </a:xfrm>
          <a:prstGeom prst="rect">
            <a:avLst/>
          </a:prstGeom>
        </p:spPr>
        <p:txBody>
          <a:bodyPr vert="horz" lIns="72000" tIns="0" rIns="0" bIns="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fi-FI" sz="11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Alumin</a:t>
            </a:r>
            <a:r>
              <a:rPr lang="fi-FI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, PVC, kuti,</a:t>
            </a:r>
          </a:p>
          <a:p>
            <a:pPr algn="l">
              <a:lnSpc>
                <a:spcPct val="90000"/>
              </a:lnSpc>
            </a:pPr>
            <a:r>
              <a:rPr lang="fi-FI" sz="1150" kern="1100" dirty="0" err="1" smtClean="0">
                <a:solidFill>
                  <a:srgbClr val="4D5056"/>
                </a:solidFill>
                <a:latin typeface="Avenir Next Medium"/>
                <a:cs typeface="Avenir Next Medium"/>
              </a:rPr>
              <a:t>flet</a:t>
            </a:r>
            <a:r>
              <a:rPr lang="nl-NL" sz="1150" kern="1100" dirty="0" err="1" smtClean="0">
                <a:solidFill>
                  <a:srgbClr val="4D5056"/>
                </a:solidFill>
                <a:latin typeface="Avenir Next Medium"/>
                <a:cs typeface="Avenir Next Medium"/>
              </a:rPr>
              <a:t>ë</a:t>
            </a:r>
            <a:r>
              <a:rPr lang="fi-FI" sz="1150" kern="1100" dirty="0" smtClean="0">
                <a:solidFill>
                  <a:srgbClr val="4D5056"/>
                </a:solidFill>
                <a:latin typeface="Avenir Next Medium"/>
                <a:cs typeface="Avenir Next Medium"/>
              </a:rPr>
              <a:t>p</a:t>
            </a:r>
            <a:r>
              <a:rPr lang="nl-NL" sz="11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ë</a:t>
            </a:r>
            <a:r>
              <a:rPr lang="fi-FI" sz="1150" kern="1100" dirty="0" err="1" smtClean="0">
                <a:solidFill>
                  <a:srgbClr val="4D5056"/>
                </a:solidFill>
                <a:latin typeface="Avenir Next Medium"/>
                <a:cs typeface="Avenir Next Medium"/>
              </a:rPr>
              <a:t>rshkruese</a:t>
            </a:r>
            <a:endParaRPr lang="en-US" sz="1150" b="1" kern="1100" dirty="0">
              <a:solidFill>
                <a:srgbClr val="4D5056"/>
              </a:solidFill>
              <a:latin typeface="Avenir Next Medium"/>
              <a:cs typeface="Avenir Next Medium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2357966" y="5867400"/>
            <a:ext cx="1528234" cy="381000"/>
          </a:xfrm>
          <a:prstGeom prst="rect">
            <a:avLst/>
          </a:prstGeom>
        </p:spPr>
        <p:txBody>
          <a:bodyPr vert="horz" lIns="72000" tIns="0" rIns="0" bIns="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tr-TR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Paketimi </a:t>
            </a:r>
            <a:r>
              <a:rPr lang="tr-TR" sz="11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primar</a:t>
            </a:r>
            <a:endParaRPr lang="tr-TR" sz="1150" kern="1100" dirty="0">
              <a:solidFill>
                <a:srgbClr val="4D5056"/>
              </a:solidFill>
              <a:latin typeface="Avenir Next Medium"/>
              <a:cs typeface="Avenir Next Medium"/>
            </a:endParaRPr>
          </a:p>
          <a:p>
            <a:pPr algn="l">
              <a:lnSpc>
                <a:spcPct val="90000"/>
              </a:lnSpc>
            </a:pPr>
            <a:r>
              <a:rPr lang="tr-TR" sz="11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dhe</a:t>
            </a:r>
            <a:r>
              <a:rPr lang="tr-TR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tr-TR" sz="11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sekondar</a:t>
            </a:r>
            <a:endParaRPr lang="en-US" sz="1150" b="1" kern="1100" dirty="0">
              <a:solidFill>
                <a:srgbClr val="4D5056"/>
              </a:solidFill>
              <a:latin typeface="Avenir Next Medium"/>
              <a:cs typeface="Avenir Next Medium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4146550" y="5867400"/>
            <a:ext cx="1263650" cy="381000"/>
          </a:xfrm>
          <a:prstGeom prst="rect">
            <a:avLst/>
          </a:prstGeom>
        </p:spPr>
        <p:txBody>
          <a:bodyPr vert="horz" lIns="72000" tIns="0" rIns="0" bIns="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tr-TR" sz="1150" kern="1100" dirty="0" err="1" smtClean="0">
                <a:solidFill>
                  <a:srgbClr val="4D5056"/>
                </a:solidFill>
                <a:latin typeface="Avenir Next Medium"/>
                <a:cs typeface="Avenir Next Medium"/>
              </a:rPr>
              <a:t>Blisterizim</a:t>
            </a:r>
            <a:r>
              <a:rPr lang="tr-TR" sz="1150" kern="1100" dirty="0" smtClean="0">
                <a:solidFill>
                  <a:srgbClr val="4D5056"/>
                </a:solidFill>
                <a:latin typeface="Avenir Next Medium"/>
                <a:cs typeface="Avenir Next Medium"/>
              </a:rPr>
              <a:t> /</a:t>
            </a:r>
            <a:endParaRPr lang="tr-TR" sz="1150" kern="1100" dirty="0">
              <a:solidFill>
                <a:srgbClr val="4D5056"/>
              </a:solidFill>
              <a:latin typeface="Avenir Next Medium"/>
              <a:cs typeface="Avenir Next Medium"/>
            </a:endParaRPr>
          </a:p>
          <a:p>
            <a:pPr algn="l">
              <a:lnSpc>
                <a:spcPct val="90000"/>
              </a:lnSpc>
            </a:pPr>
            <a:r>
              <a:rPr lang="tr-TR" sz="11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Marchesini</a:t>
            </a:r>
            <a:r>
              <a:rPr lang="tr-TR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 440</a:t>
            </a:r>
            <a:endParaRPr lang="en-US" sz="1150" b="1" kern="1100" dirty="0">
              <a:solidFill>
                <a:srgbClr val="4D5056"/>
              </a:solidFill>
              <a:latin typeface="Avenir Next Medium"/>
              <a:cs typeface="Avenir Next Medium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7270750" y="5867400"/>
            <a:ext cx="1568450" cy="381000"/>
          </a:xfrm>
          <a:prstGeom prst="rect">
            <a:avLst/>
          </a:prstGeom>
        </p:spPr>
        <p:txBody>
          <a:bodyPr vert="horz" lIns="72000" tIns="0" rIns="0" bIns="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nl-NL" sz="11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Testimet</a:t>
            </a:r>
            <a:r>
              <a:rPr lang="nl-NL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nl-NL" sz="1150" kern="1100" dirty="0" err="1" smtClean="0">
                <a:solidFill>
                  <a:srgbClr val="4D5056"/>
                </a:solidFill>
                <a:latin typeface="Avenir Next Medium"/>
                <a:cs typeface="Avenir Next Medium"/>
              </a:rPr>
              <a:t>përkat</a:t>
            </a:r>
            <a:r>
              <a:rPr lang="nl-NL" sz="11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ë</a:t>
            </a:r>
            <a:r>
              <a:rPr lang="nl-NL" sz="1150" kern="1100" dirty="0" err="1" smtClean="0">
                <a:solidFill>
                  <a:srgbClr val="4D5056"/>
                </a:solidFill>
                <a:latin typeface="Avenir Next Medium"/>
                <a:cs typeface="Avenir Next Medium"/>
              </a:rPr>
              <a:t>se</a:t>
            </a:r>
            <a:endParaRPr lang="nl-NL" sz="1150" kern="1100" dirty="0">
              <a:solidFill>
                <a:srgbClr val="4D5056"/>
              </a:solidFill>
              <a:latin typeface="Avenir Next Medium"/>
              <a:cs typeface="Avenir Next Medium"/>
            </a:endParaRPr>
          </a:p>
          <a:p>
            <a:pPr algn="l">
              <a:lnSpc>
                <a:spcPct val="90000"/>
              </a:lnSpc>
            </a:pPr>
            <a:r>
              <a:rPr lang="nl-NL" sz="11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dhe</a:t>
            </a:r>
            <a:r>
              <a:rPr lang="nl-NL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nl-NL" sz="11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Lirimi</a:t>
            </a:r>
            <a:r>
              <a:rPr lang="nl-NL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 i </a:t>
            </a:r>
            <a:r>
              <a:rPr lang="nl-NL" sz="11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serisë</a:t>
            </a:r>
            <a:endParaRPr lang="en-US" sz="1150" b="1" kern="1100" dirty="0">
              <a:solidFill>
                <a:srgbClr val="4D5056"/>
              </a:solidFill>
              <a:latin typeface="Avenir Next Medium"/>
              <a:cs typeface="Avenir Next Medium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5791200" y="4191000"/>
            <a:ext cx="1143000" cy="381000"/>
          </a:xfrm>
          <a:prstGeom prst="rect">
            <a:avLst/>
          </a:prstGeom>
        </p:spPr>
        <p:txBody>
          <a:bodyPr vert="horz" lIns="0" tIns="28800" rIns="0" bIns="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fi-FI" sz="11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Tabletuesja</a:t>
            </a:r>
            <a:endParaRPr lang="fi-FI" sz="1150" kern="1100" dirty="0">
              <a:solidFill>
                <a:srgbClr val="4D5056"/>
              </a:solidFill>
              <a:latin typeface="Avenir Next Medium"/>
              <a:cs typeface="Avenir Next Medium"/>
            </a:endParaRPr>
          </a:p>
          <a:p>
            <a:pPr algn="l">
              <a:lnSpc>
                <a:spcPct val="90000"/>
              </a:lnSpc>
            </a:pPr>
            <a:r>
              <a:rPr lang="fi-FI" sz="11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Kilian</a:t>
            </a:r>
            <a:r>
              <a:rPr lang="fi-FI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 NRD33H-1</a:t>
            </a:r>
            <a:endParaRPr lang="en-US" sz="1150" b="1" kern="1100" dirty="0">
              <a:solidFill>
                <a:srgbClr val="4D5056"/>
              </a:solidFill>
              <a:latin typeface="Avenir Next Medium"/>
              <a:cs typeface="Avenir Next Medium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7315200" y="2743201"/>
            <a:ext cx="1600200" cy="1828799"/>
          </a:xfrm>
          <a:prstGeom prst="rect">
            <a:avLst/>
          </a:prstGeom>
        </p:spPr>
        <p:txBody>
          <a:bodyPr vert="horz" lIns="36000" tIns="46800" rIns="0" bIns="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150" kern="1100" dirty="0" err="1" smtClean="0">
                <a:solidFill>
                  <a:srgbClr val="4D5056"/>
                </a:solidFill>
                <a:latin typeface="Avenir Black"/>
                <a:cs typeface="Avenir Black"/>
              </a:rPr>
              <a:t>Parametrat</a:t>
            </a:r>
            <a:r>
              <a:rPr lang="en-US" sz="115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 e </a:t>
            </a:r>
            <a:r>
              <a:rPr lang="en-US" sz="1150" kern="1100" dirty="0" err="1" smtClean="0">
                <a:solidFill>
                  <a:srgbClr val="4D5056"/>
                </a:solidFill>
                <a:latin typeface="Avenir Black"/>
                <a:cs typeface="Avenir Black"/>
              </a:rPr>
              <a:t>tabletave</a:t>
            </a:r>
            <a:r>
              <a:rPr lang="en-US" sz="1150" kern="1100" dirty="0">
                <a:solidFill>
                  <a:srgbClr val="4D5056"/>
                </a:solidFill>
                <a:latin typeface="Avenir Black"/>
                <a:cs typeface="Avenir Black"/>
              </a:rPr>
              <a:t>:</a:t>
            </a:r>
          </a:p>
          <a:p>
            <a:pPr algn="l"/>
            <a:r>
              <a:rPr lang="en-US" sz="1150" kern="1100" dirty="0" err="1">
                <a:solidFill>
                  <a:srgbClr val="4D5056"/>
                </a:solidFill>
                <a:latin typeface="Avenir Black"/>
                <a:cs typeface="Avenir Black"/>
              </a:rPr>
              <a:t>Pesha</a:t>
            </a:r>
            <a:r>
              <a:rPr lang="en-US" sz="115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:						      </a:t>
            </a:r>
            <a:r>
              <a:rPr lang="en-US" sz="1150" kern="1100" dirty="0" smtClean="0">
                <a:solidFill>
                  <a:srgbClr val="4D5056"/>
                </a:solidFill>
                <a:latin typeface="Avenir Next Medium"/>
                <a:cs typeface="Avenir Next Medium"/>
              </a:rPr>
              <a:t>136.0mg</a:t>
            </a:r>
            <a:endParaRPr lang="en-US" sz="1150" kern="1100" dirty="0">
              <a:solidFill>
                <a:srgbClr val="4D5056"/>
              </a:solidFill>
              <a:latin typeface="Avenir Next Medium"/>
              <a:cs typeface="Avenir Next Medium"/>
            </a:endParaRPr>
          </a:p>
          <a:p>
            <a:pPr algn="l"/>
            <a:r>
              <a:rPr lang="en-US" sz="1150" kern="1100" dirty="0">
                <a:solidFill>
                  <a:srgbClr val="4D5056"/>
                </a:solidFill>
                <a:latin typeface="Avenir Black"/>
                <a:cs typeface="Avenir Black"/>
              </a:rPr>
              <a:t>Min: </a:t>
            </a:r>
            <a:r>
              <a:rPr lang="en-US" sz="115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         </a:t>
            </a:r>
            <a:r>
              <a:rPr lang="en-US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125.8 mg</a:t>
            </a:r>
          </a:p>
          <a:p>
            <a:pPr algn="l"/>
            <a:r>
              <a:rPr lang="en-US" sz="1150" kern="1100" dirty="0">
                <a:solidFill>
                  <a:srgbClr val="4D5056"/>
                </a:solidFill>
                <a:latin typeface="Avenir Black"/>
                <a:cs typeface="Avenir Black"/>
              </a:rPr>
              <a:t>Max</a:t>
            </a:r>
            <a:r>
              <a:rPr lang="en-US" sz="115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:         </a:t>
            </a:r>
            <a:r>
              <a:rPr lang="en-US" sz="1150" kern="1100" dirty="0" smtClean="0">
                <a:solidFill>
                  <a:srgbClr val="4D5056"/>
                </a:solidFill>
                <a:latin typeface="Avenir Next Medium"/>
                <a:cs typeface="Avenir Next Medium"/>
              </a:rPr>
              <a:t>146.2 mg</a:t>
            </a:r>
            <a:endParaRPr lang="en-US" sz="1150" kern="1100" dirty="0">
              <a:solidFill>
                <a:srgbClr val="4D5056"/>
              </a:solidFill>
              <a:latin typeface="Avenir Next Medium"/>
              <a:cs typeface="Avenir Next Medium"/>
            </a:endParaRPr>
          </a:p>
          <a:p>
            <a:pPr algn="l"/>
            <a:r>
              <a:rPr lang="en-US" sz="1150" kern="1100" dirty="0">
                <a:solidFill>
                  <a:srgbClr val="4D5056"/>
                </a:solidFill>
                <a:latin typeface="Avenir Black"/>
                <a:cs typeface="Avenir Black"/>
              </a:rPr>
              <a:t>Diameter: </a:t>
            </a:r>
            <a:r>
              <a:rPr lang="en-US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7mm,</a:t>
            </a:r>
          </a:p>
          <a:p>
            <a:pPr algn="l"/>
            <a:r>
              <a:rPr lang="en-US" sz="115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Height:     </a:t>
            </a:r>
            <a:r>
              <a:rPr lang="en-US" sz="1150" kern="1100" dirty="0" smtClean="0">
                <a:solidFill>
                  <a:srgbClr val="4D5056"/>
                </a:solidFill>
                <a:latin typeface="Avenir Next Medium"/>
                <a:cs typeface="Avenir Next Medium"/>
              </a:rPr>
              <a:t>3.0 - 3.3mm</a:t>
            </a:r>
            <a:r>
              <a:rPr lang="en-US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,</a:t>
            </a:r>
          </a:p>
          <a:p>
            <a:pPr algn="l"/>
            <a:r>
              <a:rPr lang="en-US" sz="1150" kern="1100" dirty="0">
                <a:solidFill>
                  <a:srgbClr val="4D5056"/>
                </a:solidFill>
                <a:latin typeface="Avenir Black"/>
                <a:cs typeface="Avenir Black"/>
              </a:rPr>
              <a:t>Friability</a:t>
            </a:r>
            <a:r>
              <a:rPr lang="en-US" sz="115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:  </a:t>
            </a:r>
            <a:r>
              <a:rPr lang="en-US" sz="1150" kern="1100" dirty="0" smtClean="0">
                <a:solidFill>
                  <a:srgbClr val="4D5056"/>
                </a:solidFill>
                <a:latin typeface="Avenir Next Medium"/>
                <a:cs typeface="Avenir Next Medium"/>
              </a:rPr>
              <a:t>max </a:t>
            </a:r>
            <a:r>
              <a:rPr lang="en-US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1%,</a:t>
            </a:r>
          </a:p>
          <a:p>
            <a:pPr algn="l"/>
            <a:r>
              <a:rPr lang="en-US" sz="115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Disintegration (</a:t>
            </a:r>
            <a:r>
              <a:rPr lang="en-US" sz="1150" kern="1100" dirty="0">
                <a:solidFill>
                  <a:srgbClr val="4D5056"/>
                </a:solidFill>
                <a:latin typeface="Avenir Black"/>
                <a:cs typeface="Avenir Black"/>
              </a:rPr>
              <a:t>37°C)</a:t>
            </a:r>
            <a:r>
              <a:rPr lang="en-US" sz="115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: 			       </a:t>
            </a:r>
            <a:r>
              <a:rPr lang="en-US" sz="1150" kern="1100" dirty="0" smtClean="0">
                <a:solidFill>
                  <a:srgbClr val="4D5056"/>
                </a:solidFill>
                <a:latin typeface="Avenir Next Medium"/>
                <a:cs typeface="Avenir Next Medium"/>
              </a:rPr>
              <a:t>max 15min</a:t>
            </a:r>
            <a:endParaRPr lang="en-US" sz="1150" b="1" kern="1100" dirty="0">
              <a:solidFill>
                <a:srgbClr val="4D5056"/>
              </a:solidFill>
              <a:latin typeface="Avenir Next Medium"/>
              <a:cs typeface="Avenir Next Medium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7323667" y="4800600"/>
            <a:ext cx="1752600" cy="838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000" algn="l">
              <a:spcBef>
                <a:spcPts val="0"/>
              </a:spcBef>
            </a:pPr>
            <a:r>
              <a:rPr lang="fi-FI" sz="11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Inflow</a:t>
            </a:r>
            <a:r>
              <a:rPr lang="fi-FI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 air </a:t>
            </a:r>
            <a:r>
              <a:rPr lang="fi-FI" sz="1150" kern="1100" dirty="0" err="1" smtClean="0">
                <a:solidFill>
                  <a:srgbClr val="4D5056"/>
                </a:solidFill>
                <a:latin typeface="Avenir Next Medium"/>
                <a:cs typeface="Avenir Next Medium"/>
              </a:rPr>
              <a:t>temperature</a:t>
            </a:r>
            <a:r>
              <a:rPr lang="fi-FI" sz="1150" kern="1100" dirty="0" smtClean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fi-FI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65°C</a:t>
            </a:r>
            <a:r>
              <a:rPr lang="fi-FI" sz="1150" kern="1100" dirty="0" smtClean="0">
                <a:solidFill>
                  <a:srgbClr val="4D5056"/>
                </a:solidFill>
                <a:latin typeface="Avenir Next Medium"/>
                <a:cs typeface="Avenir Next Medium"/>
              </a:rPr>
              <a:t>, </a:t>
            </a:r>
            <a:r>
              <a:rPr lang="fi-FI" sz="1150" kern="1100" dirty="0" err="1" smtClean="0">
                <a:solidFill>
                  <a:srgbClr val="4D5056"/>
                </a:solidFill>
                <a:latin typeface="Avenir Next Medium"/>
                <a:cs typeface="Avenir Next Medium"/>
              </a:rPr>
              <a:t>ngrohja</a:t>
            </a:r>
            <a:r>
              <a:rPr lang="fi-FI" sz="1150" kern="1100" dirty="0" smtClean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fi-FI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20min</a:t>
            </a:r>
            <a:r>
              <a:rPr lang="fi-FI" sz="1150" kern="1100" dirty="0" smtClean="0">
                <a:solidFill>
                  <a:srgbClr val="4D5056"/>
                </a:solidFill>
                <a:latin typeface="Avenir Next Medium"/>
                <a:cs typeface="Avenir Next Medium"/>
              </a:rPr>
              <a:t>, </a:t>
            </a:r>
            <a:r>
              <a:rPr lang="fi-FI" sz="1150" kern="1100" dirty="0" err="1" smtClean="0">
                <a:solidFill>
                  <a:srgbClr val="4D5056"/>
                </a:solidFill>
                <a:latin typeface="Avenir Next Medium"/>
                <a:cs typeface="Avenir Next Medium"/>
              </a:rPr>
              <a:t>tablets</a:t>
            </a:r>
            <a:r>
              <a:rPr lang="fi-FI" sz="1150" kern="1100" dirty="0" smtClean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fi-FI" sz="1150" kern="1100" dirty="0" err="1" smtClean="0">
                <a:solidFill>
                  <a:srgbClr val="4D5056"/>
                </a:solidFill>
                <a:latin typeface="Avenir Next Medium"/>
                <a:cs typeface="Avenir Next Medium"/>
              </a:rPr>
              <a:t>temperature</a:t>
            </a:r>
            <a:endParaRPr lang="fi-FI" sz="1150" kern="1100" dirty="0">
              <a:solidFill>
                <a:srgbClr val="4D5056"/>
              </a:solidFill>
              <a:latin typeface="Avenir Next Medium"/>
              <a:cs typeface="Avenir Next Medium"/>
            </a:endParaRPr>
          </a:p>
          <a:p>
            <a:pPr marL="36000" algn="l">
              <a:spcBef>
                <a:spcPts val="0"/>
              </a:spcBef>
            </a:pPr>
            <a:r>
              <a:rPr lang="fi-FI" sz="1150" kern="1100" dirty="0" err="1" smtClean="0">
                <a:solidFill>
                  <a:srgbClr val="4D5056"/>
                </a:solidFill>
                <a:latin typeface="Avenir Next Medium"/>
                <a:cs typeface="Avenir Next Medium"/>
              </a:rPr>
              <a:t>up</a:t>
            </a:r>
            <a:r>
              <a:rPr lang="fi-FI" sz="1150" kern="1100" dirty="0" smtClean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fi-FI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to 45°C, </a:t>
            </a:r>
            <a:r>
              <a:rPr lang="fi-FI" sz="1150" kern="1100" dirty="0" err="1" smtClean="0">
                <a:solidFill>
                  <a:srgbClr val="4D5056"/>
                </a:solidFill>
                <a:latin typeface="Avenir Next Medium"/>
                <a:cs typeface="Avenir Next Medium"/>
              </a:rPr>
              <a:t>shpejtesi</a:t>
            </a:r>
            <a:endParaRPr lang="fi-FI" sz="1150" kern="1100" dirty="0" smtClean="0">
              <a:solidFill>
                <a:srgbClr val="4D5056"/>
              </a:solidFill>
              <a:latin typeface="Avenir Next Medium"/>
              <a:cs typeface="Avenir Next Medium"/>
            </a:endParaRPr>
          </a:p>
          <a:p>
            <a:pPr marL="36000" algn="l">
              <a:spcBef>
                <a:spcPts val="0"/>
              </a:spcBef>
            </a:pPr>
            <a:r>
              <a:rPr lang="fi-FI" sz="1150" kern="1100" dirty="0" smtClean="0">
                <a:solidFill>
                  <a:srgbClr val="4D5056"/>
                </a:solidFill>
                <a:latin typeface="Avenir Next Medium"/>
                <a:cs typeface="Avenir Next Medium"/>
              </a:rPr>
              <a:t>e </a:t>
            </a:r>
            <a:r>
              <a:rPr lang="fi-FI" sz="11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rrotullimit</a:t>
            </a:r>
            <a:r>
              <a:rPr lang="fi-FI" sz="11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 4rpm,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52400" y="6566356"/>
            <a:ext cx="4953000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800" dirty="0" smtClean="0">
                <a:solidFill>
                  <a:srgbClr val="36393A"/>
                </a:solidFill>
                <a:latin typeface="Avenir Next Demi Bold"/>
                <a:cs typeface="Avenir Next Demi Bold"/>
              </a:rPr>
              <a:t>PROFARMA SH.A. </a:t>
            </a:r>
            <a:r>
              <a:rPr lang="en-US" sz="800" dirty="0" smtClean="0">
                <a:solidFill>
                  <a:srgbClr val="6BB4A0"/>
                </a:solidFill>
                <a:latin typeface="Avenir Next Demi Bold"/>
                <a:cs typeface="Avenir Next Demi Bold"/>
              </a:rPr>
              <a:t>I </a:t>
            </a:r>
            <a:r>
              <a:rPr lang="en-US" sz="800" dirty="0" smtClean="0">
                <a:solidFill>
                  <a:srgbClr val="4D5056"/>
                </a:solidFill>
                <a:latin typeface="Avenir Next Demi Bold"/>
                <a:cs typeface="Avenir Next Demi Bold"/>
              </a:rPr>
              <a:t>DEPARTAMENTI TEKNIK</a:t>
            </a:r>
            <a:endParaRPr lang="en-US" sz="800" b="1" dirty="0">
              <a:solidFill>
                <a:srgbClr val="4D5056"/>
              </a:solidFill>
              <a:latin typeface="Avenir Next Demi Bold"/>
              <a:cs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1124124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FOND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116" y="381000"/>
            <a:ext cx="7723884" cy="457199"/>
          </a:xfrm>
        </p:spPr>
        <p:txBody>
          <a:bodyPr anchor="t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000" kern="1100" dirty="0">
                <a:solidFill>
                  <a:srgbClr val="4D5056"/>
                </a:solidFill>
                <a:latin typeface="Avenir Black"/>
                <a:cs typeface="Avenir Black"/>
              </a:rPr>
              <a:t>PROCESI I FILMIMIT</a:t>
            </a:r>
            <a:endParaRPr lang="en-US" sz="2000" kern="1100" dirty="0">
              <a:solidFill>
                <a:srgbClr val="4D5056"/>
              </a:solidFill>
              <a:latin typeface="Avenir Medium"/>
              <a:cs typeface="Avenir Medium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05800" y="6400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BB4A0"/>
                </a:solidFill>
                <a:latin typeface="Avenir Black"/>
                <a:cs typeface="Avenir Black"/>
              </a:rPr>
              <a:t>&lt;</a:t>
            </a:r>
            <a:r>
              <a:rPr lang="en-US" dirty="0" smtClean="0">
                <a:solidFill>
                  <a:srgbClr val="36393A"/>
                </a:solidFill>
                <a:latin typeface="Avenir Next Medium"/>
                <a:cs typeface="Avenir Next Medium"/>
              </a:rPr>
              <a:t>07</a:t>
            </a:r>
            <a:r>
              <a:rPr lang="en-US" b="1" dirty="0" smtClean="0">
                <a:solidFill>
                  <a:srgbClr val="6BB4A0"/>
                </a:solidFill>
                <a:latin typeface="Avenir Black"/>
                <a:cs typeface="Avenir Black"/>
              </a:rPr>
              <a:t>&gt;</a:t>
            </a:r>
            <a:endParaRPr lang="en-US" b="1" dirty="0">
              <a:solidFill>
                <a:srgbClr val="6BB4A0"/>
              </a:solidFill>
              <a:latin typeface="Avenir Black"/>
              <a:cs typeface="Avenir Black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199" cy="1143000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58116" y="762000"/>
            <a:ext cx="8593834" cy="3026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cs-CZ" sz="140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JANË DY VESHJE: </a:t>
            </a:r>
            <a:r>
              <a:rPr lang="cs-CZ" sz="1400" kern="1100" dirty="0">
                <a:solidFill>
                  <a:srgbClr val="4D5056"/>
                </a:solidFill>
                <a:latin typeface="Avenir Medium"/>
                <a:cs typeface="Avenir Medium"/>
              </a:rPr>
              <a:t>NËNVESHJA - VESHJA</a:t>
            </a:r>
            <a:endParaRPr lang="en-US" sz="1400" kern="1100" dirty="0">
              <a:solidFill>
                <a:srgbClr val="4D5056"/>
              </a:solidFill>
              <a:latin typeface="Avenir Medium"/>
              <a:cs typeface="Avenir Medium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58116" y="1066800"/>
            <a:ext cx="8593834" cy="533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cs-CZ" sz="1400" kern="1100" dirty="0" err="1" smtClean="0">
                <a:solidFill>
                  <a:srgbClr val="4D5056"/>
                </a:solidFill>
                <a:latin typeface="Avenir Black"/>
                <a:cs typeface="Avenir Black"/>
              </a:rPr>
              <a:t>Nënveshja</a:t>
            </a:r>
            <a:r>
              <a:rPr lang="cs-CZ" sz="140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: </a:t>
            </a:r>
            <a:r>
              <a:rPr lang="hr-HR" sz="14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Një </a:t>
            </a:r>
            <a:r>
              <a:rPr lang="hr-HR" sz="1400" kern="1100" dirty="0">
                <a:solidFill>
                  <a:srgbClr val="4D5056"/>
                </a:solidFill>
                <a:latin typeface="Avenir Medium"/>
                <a:cs typeface="Avenir Medium"/>
              </a:rPr>
              <a:t>miksim Opadray YS shtohen në ujë të pastruar dhe përzihet për 45 min.</a:t>
            </a:r>
          </a:p>
          <a:p>
            <a:pPr algn="l">
              <a:lnSpc>
                <a:spcPct val="90000"/>
              </a:lnSpc>
            </a:pPr>
            <a:r>
              <a:rPr lang="hr-HR" sz="1400" kern="1100" dirty="0">
                <a:solidFill>
                  <a:srgbClr val="4D5056"/>
                </a:solidFill>
                <a:latin typeface="Avenir Medium"/>
                <a:cs typeface="Avenir Medium"/>
              </a:rPr>
              <a:t>Më pas tabletat do të sprucohen me </a:t>
            </a:r>
            <a:r>
              <a:rPr lang="hr-HR" sz="14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kët</a:t>
            </a:r>
            <a:r>
              <a:rPr lang="hr-HR" sz="1400" kern="1100" dirty="0">
                <a:solidFill>
                  <a:srgbClr val="4D5056"/>
                </a:solidFill>
                <a:latin typeface="Avenir Medium"/>
                <a:cs typeface="Avenir Medium"/>
              </a:rPr>
              <a:t>ë</a:t>
            </a:r>
            <a:r>
              <a:rPr lang="hr-HR" sz="14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hr-HR" sz="1400" kern="1100" dirty="0">
                <a:solidFill>
                  <a:srgbClr val="4D5056"/>
                </a:solidFill>
                <a:latin typeface="Avenir Medium"/>
                <a:cs typeface="Avenir Medium"/>
              </a:rPr>
              <a:t>suspension për 90min.</a:t>
            </a:r>
            <a:endParaRPr lang="en-US" sz="1400" kern="1100" dirty="0">
              <a:solidFill>
                <a:srgbClr val="4D5056"/>
              </a:solidFill>
              <a:latin typeface="Avenir Medium"/>
              <a:cs typeface="Avenir Medium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66" y="1092200"/>
            <a:ext cx="113028" cy="2794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676400"/>
            <a:ext cx="8204200" cy="6985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658116" y="2514600"/>
            <a:ext cx="8593834" cy="533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cs-CZ" sz="1400" kern="1100" dirty="0" err="1" smtClean="0">
                <a:solidFill>
                  <a:srgbClr val="4D5056"/>
                </a:solidFill>
                <a:latin typeface="Avenir Black"/>
                <a:cs typeface="Avenir Black"/>
              </a:rPr>
              <a:t>Veshja</a:t>
            </a:r>
            <a:r>
              <a:rPr lang="cs-CZ" sz="1400" kern="1100" dirty="0" smtClean="0">
                <a:solidFill>
                  <a:srgbClr val="4D5056"/>
                </a:solidFill>
                <a:latin typeface="Avenir Black"/>
                <a:cs typeface="Avenir Black"/>
              </a:rPr>
              <a:t>: </a:t>
            </a:r>
            <a:r>
              <a:rPr lang="nl-NL" sz="14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Pr</a:t>
            </a:r>
            <a:r>
              <a:rPr lang="hr-HR" sz="1400" kern="1100" dirty="0">
                <a:solidFill>
                  <a:srgbClr val="4D5056"/>
                </a:solidFill>
                <a:latin typeface="Avenir Medium"/>
                <a:cs typeface="Avenir Medium"/>
              </a:rPr>
              <a:t>ë</a:t>
            </a:r>
            <a:r>
              <a:rPr lang="nl-NL" sz="1400" kern="1100" dirty="0" err="1" smtClean="0">
                <a:solidFill>
                  <a:srgbClr val="4D5056"/>
                </a:solidFill>
                <a:latin typeface="Avenir Medium"/>
                <a:cs typeface="Avenir Medium"/>
              </a:rPr>
              <a:t>gatitet</a:t>
            </a:r>
            <a:r>
              <a:rPr lang="nl-NL" sz="14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400" kern="1100" dirty="0">
                <a:solidFill>
                  <a:srgbClr val="4D5056"/>
                </a:solidFill>
                <a:latin typeface="Avenir Medium"/>
                <a:cs typeface="Avenir Medium"/>
              </a:rPr>
              <a:t>suspension i </a:t>
            </a:r>
            <a:r>
              <a:rPr lang="nl-NL" sz="14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Acree-lyze</a:t>
            </a:r>
            <a:r>
              <a:rPr lang="nl-NL" sz="1400" kern="1100" dirty="0">
                <a:solidFill>
                  <a:srgbClr val="4D5056"/>
                </a:solidFill>
                <a:latin typeface="Avenir Medium"/>
                <a:cs typeface="Avenir Medium"/>
              </a:rPr>
              <a:t> me </a:t>
            </a:r>
            <a:r>
              <a:rPr lang="nl-NL" sz="1400" kern="1100" dirty="0" err="1" smtClean="0">
                <a:solidFill>
                  <a:srgbClr val="4D5056"/>
                </a:solidFill>
                <a:latin typeface="Avenir Medium"/>
                <a:cs typeface="Avenir Medium"/>
              </a:rPr>
              <a:t>uj</a:t>
            </a:r>
            <a:r>
              <a:rPr lang="hr-HR" sz="1400" kern="1100" dirty="0">
                <a:solidFill>
                  <a:srgbClr val="4D5056"/>
                </a:solidFill>
                <a:latin typeface="Avenir Medium"/>
                <a:cs typeface="Avenir Medium"/>
              </a:rPr>
              <a:t>ë</a:t>
            </a:r>
            <a:r>
              <a:rPr lang="nl-NL" sz="14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 t</a:t>
            </a:r>
            <a:r>
              <a:rPr lang="hr-HR" sz="1400" kern="1100" dirty="0">
                <a:solidFill>
                  <a:srgbClr val="4D5056"/>
                </a:solidFill>
                <a:latin typeface="Avenir Medium"/>
                <a:cs typeface="Avenir Medium"/>
              </a:rPr>
              <a:t>ë</a:t>
            </a:r>
            <a:r>
              <a:rPr lang="nl-NL" sz="14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4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pastruar</a:t>
            </a:r>
            <a:r>
              <a:rPr lang="nl-NL" sz="14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4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dhe</a:t>
            </a:r>
            <a:r>
              <a:rPr lang="nl-NL" sz="14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4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p</a:t>
            </a:r>
            <a:r>
              <a:rPr lang="hr-HR" sz="1400" kern="1100" dirty="0">
                <a:solidFill>
                  <a:srgbClr val="4D5056"/>
                </a:solidFill>
                <a:latin typeface="Avenir Medium"/>
                <a:cs typeface="Avenir Medium"/>
              </a:rPr>
              <a:t>ë</a:t>
            </a:r>
            <a:r>
              <a:rPr lang="nl-NL" sz="1400" kern="1100" dirty="0" err="1" smtClean="0">
                <a:solidFill>
                  <a:srgbClr val="4D5056"/>
                </a:solidFill>
                <a:latin typeface="Avenir Medium"/>
                <a:cs typeface="Avenir Medium"/>
              </a:rPr>
              <a:t>rzihet</a:t>
            </a:r>
            <a:r>
              <a:rPr lang="nl-NL" sz="14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4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për</a:t>
            </a:r>
            <a:r>
              <a:rPr lang="nl-NL" sz="1400" kern="1100" dirty="0">
                <a:solidFill>
                  <a:srgbClr val="4D5056"/>
                </a:solidFill>
                <a:latin typeface="Avenir Medium"/>
                <a:cs typeface="Avenir Medium"/>
              </a:rPr>
              <a:t> 45min.</a:t>
            </a:r>
          </a:p>
          <a:p>
            <a:pPr algn="l">
              <a:lnSpc>
                <a:spcPct val="90000"/>
              </a:lnSpc>
            </a:pPr>
            <a:r>
              <a:rPr lang="nl-NL" sz="1400" kern="1100" dirty="0">
                <a:solidFill>
                  <a:srgbClr val="4D5056"/>
                </a:solidFill>
                <a:latin typeface="Avenir Medium"/>
                <a:cs typeface="Avenir Medium"/>
              </a:rPr>
              <a:t>me </a:t>
            </a:r>
            <a:r>
              <a:rPr lang="nl-NL" sz="14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k</a:t>
            </a:r>
            <a:r>
              <a:rPr lang="hr-HR" sz="14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ë</a:t>
            </a:r>
            <a:r>
              <a:rPr lang="nl-NL" sz="14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t</a:t>
            </a:r>
            <a:r>
              <a:rPr lang="hr-HR" sz="1400" kern="1100" dirty="0">
                <a:solidFill>
                  <a:srgbClr val="4D5056"/>
                </a:solidFill>
                <a:latin typeface="Avenir Medium"/>
                <a:cs typeface="Avenir Medium"/>
              </a:rPr>
              <a:t>ë</a:t>
            </a:r>
            <a:r>
              <a:rPr lang="nl-NL" sz="14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400" kern="1100" dirty="0">
                <a:solidFill>
                  <a:srgbClr val="4D5056"/>
                </a:solidFill>
                <a:latin typeface="Avenir Medium"/>
                <a:cs typeface="Avenir Medium"/>
              </a:rPr>
              <a:t>suspension </a:t>
            </a:r>
            <a:r>
              <a:rPr lang="nl-NL" sz="14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tabletat</a:t>
            </a:r>
            <a:r>
              <a:rPr lang="nl-NL" sz="14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4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sprucohen</a:t>
            </a:r>
            <a:r>
              <a:rPr lang="nl-NL" sz="1400" kern="1100" dirty="0">
                <a:solidFill>
                  <a:srgbClr val="4D5056"/>
                </a:solidFill>
                <a:latin typeface="Avenir Medium"/>
                <a:cs typeface="Avenir Medium"/>
              </a:rPr>
              <a:t> </a:t>
            </a:r>
            <a:r>
              <a:rPr lang="nl-NL" sz="14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p</a:t>
            </a:r>
            <a:r>
              <a:rPr lang="hr-HR" sz="1400" kern="1100" dirty="0">
                <a:solidFill>
                  <a:srgbClr val="4D5056"/>
                </a:solidFill>
                <a:latin typeface="Avenir Medium"/>
                <a:cs typeface="Avenir Medium"/>
              </a:rPr>
              <a:t>ë</a:t>
            </a:r>
            <a:r>
              <a:rPr lang="nl-NL" sz="1400" kern="1100" dirty="0" smtClean="0">
                <a:solidFill>
                  <a:srgbClr val="4D5056"/>
                </a:solidFill>
                <a:latin typeface="Avenir Medium"/>
                <a:cs typeface="Avenir Medium"/>
              </a:rPr>
              <a:t>r </a:t>
            </a:r>
            <a:r>
              <a:rPr lang="nl-NL" sz="1400" kern="1100" dirty="0">
                <a:solidFill>
                  <a:srgbClr val="4D5056"/>
                </a:solidFill>
                <a:latin typeface="Avenir Medium"/>
                <a:cs typeface="Avenir Medium"/>
              </a:rPr>
              <a:t>5 </a:t>
            </a:r>
            <a:r>
              <a:rPr lang="nl-NL" sz="1400" kern="1100" dirty="0" err="1">
                <a:solidFill>
                  <a:srgbClr val="4D5056"/>
                </a:solidFill>
                <a:latin typeface="Avenir Medium"/>
                <a:cs typeface="Avenir Medium"/>
              </a:rPr>
              <a:t>orë</a:t>
            </a:r>
            <a:r>
              <a:rPr lang="nl-NL" sz="1400" kern="1100" dirty="0">
                <a:solidFill>
                  <a:srgbClr val="4D5056"/>
                </a:solidFill>
                <a:latin typeface="Avenir Medium"/>
                <a:cs typeface="Avenir Medium"/>
              </a:rPr>
              <a:t>.</a:t>
            </a:r>
            <a:endParaRPr lang="en-US" sz="1400" kern="1100" dirty="0">
              <a:solidFill>
                <a:srgbClr val="4D5056"/>
              </a:solidFill>
              <a:latin typeface="Avenir Medium"/>
              <a:cs typeface="Avenir Medium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66" y="2540000"/>
            <a:ext cx="113028" cy="279400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467" y="4267200"/>
            <a:ext cx="8204200" cy="95250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663194" y="5257800"/>
            <a:ext cx="8588756" cy="304800"/>
          </a:xfrm>
          <a:prstGeom prst="rect">
            <a:avLst/>
          </a:prstGeom>
        </p:spPr>
        <p:txBody>
          <a:bodyPr vert="horz" lIns="10800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nl-NL" sz="10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Tabletat</a:t>
            </a:r>
            <a:r>
              <a:rPr lang="nl-NL" sz="10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, </a:t>
            </a:r>
            <a:r>
              <a:rPr lang="nl-NL" sz="1050" kern="1100" dirty="0" err="1" smtClean="0">
                <a:solidFill>
                  <a:srgbClr val="4D5056"/>
                </a:solidFill>
                <a:latin typeface="Avenir Next Medium"/>
                <a:cs typeface="Avenir Next Medium"/>
              </a:rPr>
              <a:t>në</a:t>
            </a:r>
            <a:r>
              <a:rPr lang="nl-NL" sz="1050" kern="1100" dirty="0" smtClean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nl-NL" sz="10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fund </a:t>
            </a:r>
            <a:r>
              <a:rPr lang="nl-NL" sz="10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të</a:t>
            </a:r>
            <a:r>
              <a:rPr lang="nl-NL" sz="10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nl-NL" sz="10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procesit</a:t>
            </a:r>
            <a:r>
              <a:rPr lang="nl-NL" sz="10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, </a:t>
            </a:r>
            <a:r>
              <a:rPr lang="nl-NL" sz="10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rriten</a:t>
            </a:r>
            <a:r>
              <a:rPr lang="nl-NL" sz="10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nl-NL" sz="10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në</a:t>
            </a:r>
            <a:r>
              <a:rPr lang="nl-NL" sz="10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 </a:t>
            </a:r>
            <a:r>
              <a:rPr lang="nl-NL" sz="1050" kern="1100" dirty="0" err="1">
                <a:solidFill>
                  <a:srgbClr val="4D5056"/>
                </a:solidFill>
                <a:latin typeface="Avenir Next Medium"/>
                <a:cs typeface="Avenir Next Medium"/>
              </a:rPr>
              <a:t>peshë</a:t>
            </a:r>
            <a:r>
              <a:rPr lang="nl-NL" sz="1050" kern="1100" dirty="0">
                <a:solidFill>
                  <a:srgbClr val="4D5056"/>
                </a:solidFill>
                <a:latin typeface="Avenir Next Medium"/>
                <a:cs typeface="Avenir Next Medium"/>
              </a:rPr>
              <a:t> 6-8%.</a:t>
            </a:r>
            <a:endParaRPr lang="en-US" sz="1050" kern="1100" dirty="0">
              <a:solidFill>
                <a:srgbClr val="4D5056"/>
              </a:solidFill>
              <a:latin typeface="Avenir Next Medium"/>
              <a:cs typeface="Avenir Next Medium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933" y="5600700"/>
            <a:ext cx="8216900" cy="8001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2400" y="6566356"/>
            <a:ext cx="4953000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800" dirty="0" smtClean="0">
                <a:solidFill>
                  <a:srgbClr val="36393A"/>
                </a:solidFill>
                <a:latin typeface="Avenir Next Demi Bold"/>
                <a:cs typeface="Avenir Next Demi Bold"/>
              </a:rPr>
              <a:t>PROFARMA SH.A. </a:t>
            </a:r>
            <a:r>
              <a:rPr lang="en-US" sz="800" dirty="0" smtClean="0">
                <a:solidFill>
                  <a:srgbClr val="6BB4A0"/>
                </a:solidFill>
                <a:latin typeface="Avenir Next Demi Bold"/>
                <a:cs typeface="Avenir Next Demi Bold"/>
              </a:rPr>
              <a:t>I </a:t>
            </a:r>
            <a:r>
              <a:rPr lang="en-US" sz="800" dirty="0" smtClean="0">
                <a:solidFill>
                  <a:srgbClr val="4D5056"/>
                </a:solidFill>
                <a:latin typeface="Avenir Next Demi Bold"/>
                <a:cs typeface="Avenir Next Demi Bold"/>
              </a:rPr>
              <a:t>DEPARTAMENTI TEKNIK</a:t>
            </a:r>
            <a:endParaRPr lang="en-US" sz="800" b="1" dirty="0">
              <a:solidFill>
                <a:srgbClr val="4D5056"/>
              </a:solidFill>
              <a:latin typeface="Avenir Next Demi Bold"/>
              <a:cs typeface="Avenir Next Demi Bold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" y="3124200"/>
            <a:ext cx="82042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26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FOND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05800" y="6400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BB4A0"/>
                </a:solidFill>
                <a:latin typeface="Avenir Black"/>
                <a:cs typeface="Avenir Black"/>
              </a:rPr>
              <a:t>&lt;</a:t>
            </a:r>
            <a:r>
              <a:rPr lang="en-US" dirty="0" smtClean="0">
                <a:solidFill>
                  <a:srgbClr val="36393A"/>
                </a:solidFill>
                <a:latin typeface="Avenir Next Medium"/>
                <a:cs typeface="Avenir Next Medium"/>
              </a:rPr>
              <a:t>08</a:t>
            </a:r>
            <a:r>
              <a:rPr lang="en-US" b="1" dirty="0" smtClean="0">
                <a:solidFill>
                  <a:srgbClr val="6BB4A0"/>
                </a:solidFill>
                <a:latin typeface="Avenir Black"/>
                <a:cs typeface="Avenir Black"/>
              </a:rPr>
              <a:t>&gt;</a:t>
            </a:r>
            <a:endParaRPr lang="en-US" b="1" dirty="0">
              <a:solidFill>
                <a:srgbClr val="6BB4A0"/>
              </a:solidFill>
              <a:latin typeface="Avenir Black"/>
              <a:cs typeface="Avenir Black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67" y="1371600"/>
            <a:ext cx="8851900" cy="4089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" y="5029200"/>
            <a:ext cx="800100" cy="152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700" y="5029200"/>
            <a:ext cx="800100" cy="152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" y="6566356"/>
            <a:ext cx="4953000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800" dirty="0" smtClean="0">
                <a:solidFill>
                  <a:srgbClr val="36393A"/>
                </a:solidFill>
                <a:latin typeface="Avenir Next Demi Bold"/>
                <a:cs typeface="Avenir Next Demi Bold"/>
              </a:rPr>
              <a:t>PROFARMA SH.A. </a:t>
            </a:r>
            <a:r>
              <a:rPr lang="en-US" sz="800" dirty="0" smtClean="0">
                <a:solidFill>
                  <a:srgbClr val="6BB4A0"/>
                </a:solidFill>
                <a:latin typeface="Avenir Next Demi Bold"/>
                <a:cs typeface="Avenir Next Demi Bold"/>
              </a:rPr>
              <a:t>I </a:t>
            </a:r>
            <a:r>
              <a:rPr lang="en-US" sz="800" dirty="0" smtClean="0">
                <a:solidFill>
                  <a:srgbClr val="4D5056"/>
                </a:solidFill>
                <a:latin typeface="Avenir Next Demi Bold"/>
                <a:cs typeface="Avenir Next Demi Bold"/>
              </a:rPr>
              <a:t>DEPARTAMENTI TEKNIK</a:t>
            </a:r>
            <a:endParaRPr lang="en-US" sz="800" b="1" dirty="0">
              <a:solidFill>
                <a:srgbClr val="4D5056"/>
              </a:solidFill>
              <a:latin typeface="Avenir Next Demi Bold"/>
              <a:cs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1998293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smtClean="0">
            <a:solidFill>
              <a:schemeClr val="bg1"/>
            </a:solidFill>
            <a:latin typeface="Avenir Medium"/>
            <a:cs typeface="Avenir Medium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1105</TotalTime>
  <Words>895</Words>
  <Application>Microsoft Macintosh PowerPoint</Application>
  <PresentationFormat>On-screen Show (4:3)</PresentationFormat>
  <Paragraphs>216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VALIDIMI I PROCESIT TË PRODHIMIT TË ACIDIT ACETIL SALICILIK 100 mg TABLETA GASTROREZISTENTE</vt:lpstr>
      <vt:lpstr>ÇFARË KUPTOJMË ME VALIDIMIN E PROCESEVE TË PRODHIMIT</vt:lpstr>
      <vt:lpstr>KEMI KATËR (4) TIPE VALIDIMESH:</vt:lpstr>
      <vt:lpstr>PRODHIMI I PRODUKTIT ACIDIT ACETIL SALICILIK 100 mg, TABLETA GASTROREZISTENTE, ËSHTË SUBJEKT I VALIDIMIT TË METODËS SË PRODHIMIT, E CILA DO KRYHET DUKE U BAZUAR NE SOP – P-028-01</vt:lpstr>
      <vt:lpstr>PRODUKTI: ACID ACETIL SALICILIK 100 mg  FORMA FARMACEUTIKE: TABLETA GASTROREZISTENTE</vt:lpstr>
      <vt:lpstr>PËRSHKRIMI I PROCESIT TË PRODHIMIT TË TABLETAVE GASTROREZISTENTE ACID ACETIL SALICILIK 100 mg</vt:lpstr>
      <vt:lpstr>PROCESI I FILMIMIT</vt:lpstr>
      <vt:lpstr>PowerPoint Presentation</vt:lpstr>
      <vt:lpstr>VLERA E RISKUT</vt:lpstr>
      <vt:lpstr>PowerPoint Presentation</vt:lpstr>
      <vt:lpstr>ANALIZA E RISKUT</vt:lpstr>
      <vt:lpstr>Sipas rezultateve të tabelës se analizës të riskut, përzierja përfundimtare e pluhurave, tabletimi dhe procesi i filmimit, kanë vlerën më të lartë të faktorit RPN (16) dhe mbi këtë bazë këto pika konsiderohet kritike për procesin.  Për kontrollin e këtyre pikave kritike, do të merren këto masa:  Pas prodhimit të përzierjes përfundimtare të pluhurave, do të merren 6 mostra në tre pika të ndryshme të pajisjes (2 në fund, 2 në mes dhe 2 në pjesën e sipërme të mikserit Bohle PM 1000), dhe do të analizohet përqindja e lëndës aktive   Gjatë tabletimit, do të merren mostra në fillim, në mes dhe në fund të procesit të tabletimit dhe do të analizohen përqindja e lëndës aktive  Pas procesit të filmimit do të testohet efekti gastrorezistent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Titulli i faqes</dc:title>
  <dc:creator>Studio Vatra</dc:creator>
  <cp:lastModifiedBy>iMac4</cp:lastModifiedBy>
  <cp:revision>144</cp:revision>
  <dcterms:created xsi:type="dcterms:W3CDTF">2010-07-05T15:28:31Z</dcterms:created>
  <dcterms:modified xsi:type="dcterms:W3CDTF">2014-12-11T10:22:50Z</dcterms:modified>
</cp:coreProperties>
</file>