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984" r:id="rId1"/>
  </p:sldMasterIdLst>
  <p:notesMasterIdLst>
    <p:notesMasterId r:id="rId27"/>
  </p:notesMasterIdLst>
  <p:sldIdLst>
    <p:sldId id="256" r:id="rId2"/>
    <p:sldId id="405" r:id="rId3"/>
    <p:sldId id="257" r:id="rId4"/>
    <p:sldId id="258" r:id="rId5"/>
    <p:sldId id="406" r:id="rId6"/>
    <p:sldId id="399" r:id="rId7"/>
    <p:sldId id="404" r:id="rId8"/>
    <p:sldId id="403" r:id="rId9"/>
    <p:sldId id="264" r:id="rId10"/>
    <p:sldId id="265" r:id="rId11"/>
    <p:sldId id="260" r:id="rId12"/>
    <p:sldId id="266" r:id="rId13"/>
    <p:sldId id="261" r:id="rId14"/>
    <p:sldId id="259" r:id="rId15"/>
    <p:sldId id="271" r:id="rId16"/>
    <p:sldId id="272" r:id="rId17"/>
    <p:sldId id="407" r:id="rId18"/>
    <p:sldId id="273" r:id="rId19"/>
    <p:sldId id="308" r:id="rId20"/>
    <p:sldId id="310" r:id="rId21"/>
    <p:sldId id="383" r:id="rId22"/>
    <p:sldId id="402" r:id="rId23"/>
    <p:sldId id="401" r:id="rId24"/>
    <p:sldId id="410" r:id="rId25"/>
    <p:sldId id="411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24" autoAdjust="0"/>
  </p:normalViewPr>
  <p:slideViewPr>
    <p:cSldViewPr>
      <p:cViewPr>
        <p:scale>
          <a:sx n="100" d="100"/>
          <a:sy n="100" d="100"/>
        </p:scale>
        <p:origin x="-33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6033065960216"/>
          <c:y val="7.1169997981021638E-2"/>
          <c:w val="0.79258297152108337"/>
          <c:h val="0.6707742782152232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14747678545071841"/>
                  <c:y val="-3.2708459519483146E-2"/>
                </c:manualLayout>
              </c:layout>
              <c:numFmt formatCode="General" sourceLinked="0"/>
            </c:trendlineLbl>
          </c:trendline>
          <c:xVal>
            <c:numRef>
              <c:f>'18.06.2014'!$B$3:$B$6</c:f>
              <c:numCache>
                <c:formatCode>General</c:formatCode>
                <c:ptCount val="4"/>
                <c:pt idx="0">
                  <c:v>50</c:v>
                </c:pt>
                <c:pt idx="1">
                  <c:v>200</c:v>
                </c:pt>
                <c:pt idx="2">
                  <c:v>400</c:v>
                </c:pt>
                <c:pt idx="3">
                  <c:v>1600</c:v>
                </c:pt>
              </c:numCache>
            </c:numRef>
          </c:xVal>
          <c:yVal>
            <c:numRef>
              <c:f>'18.06.2014'!$E$3:$E$6</c:f>
              <c:numCache>
                <c:formatCode>General</c:formatCode>
                <c:ptCount val="4"/>
                <c:pt idx="0">
                  <c:v>6.8000000000000019E-2</c:v>
                </c:pt>
                <c:pt idx="1">
                  <c:v>0.33000000000000007</c:v>
                </c:pt>
                <c:pt idx="2">
                  <c:v>0.69000000000000017</c:v>
                </c:pt>
                <c:pt idx="3">
                  <c:v>2.8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34816"/>
        <c:axId val="101636736"/>
      </c:scatterChart>
      <c:valAx>
        <c:axId val="101634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ng/mL</a:t>
                </a:r>
              </a:p>
            </c:rich>
          </c:tx>
          <c:layout>
            <c:manualLayout>
              <c:xMode val="edge"/>
              <c:yMode val="edge"/>
              <c:x val="0.78743910515858428"/>
              <c:y val="0.761553449886560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636736"/>
        <c:crosses val="autoZero"/>
        <c:crossBetween val="midCat"/>
      </c:valAx>
      <c:valAx>
        <c:axId val="101636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/>
                  <a:t>mAU</a:t>
                </a:r>
              </a:p>
            </c:rich>
          </c:tx>
          <c:layout>
            <c:manualLayout>
              <c:xMode val="edge"/>
              <c:yMode val="edge"/>
              <c:x val="2.7398631245860627E-2"/>
              <c:y val="3.8713910761154445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16348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2145362670788"/>
          <c:y val="6.9499263811535775E-2"/>
          <c:w val="0.78323717712856"/>
          <c:h val="0.7170383458165289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1336816542791967"/>
                  <c:y val="-1.7466743486332502E-2"/>
                </c:manualLayout>
              </c:layout>
              <c:numFmt formatCode="General" sourceLinked="0"/>
            </c:trendlineLbl>
          </c:trendline>
          <c:xVal>
            <c:numRef>
              <c:f>'22.06.2014'!$B$2:$B$5</c:f>
              <c:numCache>
                <c:formatCode>General</c:formatCode>
                <c:ptCount val="4"/>
                <c:pt idx="0">
                  <c:v>50</c:v>
                </c:pt>
                <c:pt idx="1">
                  <c:v>200</c:v>
                </c:pt>
                <c:pt idx="2">
                  <c:v>400</c:v>
                </c:pt>
                <c:pt idx="3">
                  <c:v>1600</c:v>
                </c:pt>
              </c:numCache>
            </c:numRef>
          </c:xVal>
          <c:yVal>
            <c:numRef>
              <c:f>'22.06.2014'!$E$2:$E$5</c:f>
              <c:numCache>
                <c:formatCode>General</c:formatCode>
                <c:ptCount val="4"/>
                <c:pt idx="0">
                  <c:v>7.0500000000000021E-2</c:v>
                </c:pt>
                <c:pt idx="1">
                  <c:v>0.3050000000000001</c:v>
                </c:pt>
                <c:pt idx="2">
                  <c:v>0.67000000000000015</c:v>
                </c:pt>
                <c:pt idx="3">
                  <c:v>2.8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65280"/>
        <c:axId val="29267456"/>
      </c:scatterChart>
      <c:valAx>
        <c:axId val="2926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ng/ml</a:t>
                </a:r>
              </a:p>
            </c:rich>
          </c:tx>
          <c:layout>
            <c:manualLayout>
              <c:xMode val="edge"/>
              <c:yMode val="edge"/>
              <c:x val="0.77774278215223092"/>
              <c:y val="0.825739709365597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267456"/>
        <c:crosses val="autoZero"/>
        <c:crossBetween val="midCat"/>
      </c:valAx>
      <c:valAx>
        <c:axId val="29267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mAU</a:t>
                </a:r>
              </a:p>
            </c:rich>
          </c:tx>
          <c:layout>
            <c:manualLayout>
              <c:xMode val="edge"/>
              <c:yMode val="edge"/>
              <c:x val="1.2461059190031156E-2"/>
              <c:y val="9.400678573714875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2652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16885389326336"/>
          <c:y val="3.7241161094261892E-2"/>
          <c:w val="0.84808814523184606"/>
          <c:h val="0.85336585644185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'Profile-FK'!$AL$53</c:f>
              <c:strCache>
                <c:ptCount val="1"/>
                <c:pt idx="0">
                  <c:v>Metformin</c:v>
                </c:pt>
              </c:strCache>
            </c:strRef>
          </c:tx>
          <c:xVal>
            <c:numRef>
              <c:f>'Profile-FK'!$AK$54:$AK$67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  <c:pt idx="11">
                  <c:v>10</c:v>
                </c:pt>
                <c:pt idx="12">
                  <c:v>12</c:v>
                </c:pt>
                <c:pt idx="13">
                  <c:v>14</c:v>
                </c:pt>
              </c:numCache>
            </c:numRef>
          </c:xVal>
          <c:yVal>
            <c:numRef>
              <c:f>'Profile-FK'!$AL$54:$AL$67</c:f>
              <c:numCache>
                <c:formatCode>0.0</c:formatCode>
                <c:ptCount val="14"/>
                <c:pt idx="0" formatCode="General">
                  <c:v>0</c:v>
                </c:pt>
                <c:pt idx="1">
                  <c:v>894.54961887642389</c:v>
                </c:pt>
                <c:pt idx="2">
                  <c:v>1316.2191851287641</c:v>
                </c:pt>
                <c:pt idx="3">
                  <c:v>1488.4640347190939</c:v>
                </c:pt>
                <c:pt idx="4">
                  <c:v>1575.5398069521516</c:v>
                </c:pt>
                <c:pt idx="5">
                  <c:v>1635.166121053215</c:v>
                </c:pt>
                <c:pt idx="6">
                  <c:v>1574.4137596112912</c:v>
                </c:pt>
                <c:pt idx="7">
                  <c:v>1346.1983190169542</c:v>
                </c:pt>
                <c:pt idx="8">
                  <c:v>1110.5892969727629</c:v>
                </c:pt>
                <c:pt idx="9">
                  <c:v>873.20669919307727</c:v>
                </c:pt>
                <c:pt idx="10">
                  <c:v>574.58955453611509</c:v>
                </c:pt>
                <c:pt idx="11">
                  <c:v>391.06339277792762</c:v>
                </c:pt>
                <c:pt idx="12">
                  <c:v>239.45354589834531</c:v>
                </c:pt>
                <c:pt idx="13">
                  <c:v>154.05100548329213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'Profile-FK'!$AM$53</c:f>
              <c:strCache>
                <c:ptCount val="1"/>
                <c:pt idx="0">
                  <c:v>Glucophage</c:v>
                </c:pt>
              </c:strCache>
            </c:strRef>
          </c:tx>
          <c:xVal>
            <c:numRef>
              <c:f>'Profile-FK'!$AK$54:$AK$67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  <c:pt idx="11">
                  <c:v>10</c:v>
                </c:pt>
                <c:pt idx="12">
                  <c:v>12</c:v>
                </c:pt>
                <c:pt idx="13">
                  <c:v>14</c:v>
                </c:pt>
              </c:numCache>
            </c:numRef>
          </c:xVal>
          <c:yVal>
            <c:numRef>
              <c:f>'Profile-FK'!$AM$54:$AM$67</c:f>
              <c:numCache>
                <c:formatCode>0.0</c:formatCode>
                <c:ptCount val="14"/>
                <c:pt idx="0" formatCode="General">
                  <c:v>0</c:v>
                </c:pt>
                <c:pt idx="1">
                  <c:v>746.30943423850101</c:v>
                </c:pt>
                <c:pt idx="2">
                  <c:v>1319.1692965940597</c:v>
                </c:pt>
                <c:pt idx="3">
                  <c:v>1426.2614846116685</c:v>
                </c:pt>
                <c:pt idx="4">
                  <c:v>1513.2048366604806</c:v>
                </c:pt>
                <c:pt idx="5">
                  <c:v>1543.0958989824896</c:v>
                </c:pt>
                <c:pt idx="6">
                  <c:v>1516.7756680724419</c:v>
                </c:pt>
                <c:pt idx="7">
                  <c:v>1376.0214885052192</c:v>
                </c:pt>
                <c:pt idx="8">
                  <c:v>1142.8096338636419</c:v>
                </c:pt>
                <c:pt idx="9">
                  <c:v>909.52734768967366</c:v>
                </c:pt>
                <c:pt idx="10">
                  <c:v>608.53974156774063</c:v>
                </c:pt>
                <c:pt idx="11">
                  <c:v>393.57521663484334</c:v>
                </c:pt>
                <c:pt idx="12">
                  <c:v>251.31000121321168</c:v>
                </c:pt>
                <c:pt idx="13">
                  <c:v>169.29796442503368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89600"/>
        <c:axId val="57691520"/>
      </c:scatterChart>
      <c:valAx>
        <c:axId val="5768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Hours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77882590874770785"/>
              <c:y val="0.937662900833047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7691520"/>
        <c:crosses val="autoZero"/>
        <c:crossBetween val="midCat"/>
      </c:valAx>
      <c:valAx>
        <c:axId val="57691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Plasma</a:t>
                </a:r>
                <a:r>
                  <a:rPr lang="en-US" baseline="0" dirty="0" smtClean="0"/>
                  <a:t> concentration of Metformin (</a:t>
                </a:r>
                <a:r>
                  <a:rPr lang="en-US" baseline="0" dirty="0" err="1" smtClean="0"/>
                  <a:t>ng</a:t>
                </a:r>
                <a:r>
                  <a:rPr lang="en-US" baseline="0" dirty="0" smtClean="0"/>
                  <a:t>/ml)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76896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805990004674078"/>
          <c:y val="0.11035433070866141"/>
          <c:w val="0.21683460211111374"/>
          <c:h val="0.136507063769334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1D69-F4A2-465B-94E8-35AFBE7F9891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B0CAC-DB5B-479B-8B6C-466DF223B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9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1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1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31901641300122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ivya\Desktop\New folder\hplc templ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867400" cy="762000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>
                <a:latin typeface="Broadway BT" pitchFamily="82" charset="0"/>
              </a:rPr>
              <a:t/>
            </a:r>
            <a:br>
              <a:rPr lang="en-US" sz="4000" b="1" dirty="0" smtClean="0">
                <a:latin typeface="Broadway BT" pitchFamily="82" charset="0"/>
              </a:rPr>
            </a:br>
            <a:r>
              <a:rPr lang="en-US" sz="4000" b="1" dirty="0" smtClean="0">
                <a:latin typeface="Broadway BT" pitchFamily="82" charset="0"/>
              </a:rPr>
              <a:t/>
            </a:r>
            <a:br>
              <a:rPr lang="en-US" sz="4000" b="1" dirty="0" smtClean="0">
                <a:latin typeface="Broadway BT" pitchFamily="82" charset="0"/>
              </a:rPr>
            </a:br>
            <a:r>
              <a:rPr lang="en-US" sz="4000" b="1" dirty="0" smtClean="0">
                <a:latin typeface="Broadway BT" pitchFamily="82" charset="0"/>
              </a:rPr>
              <a:t/>
            </a:r>
            <a:br>
              <a:rPr lang="en-US" sz="4000" b="1" dirty="0" smtClean="0">
                <a:latin typeface="Broadway BT" pitchFamily="82" charset="0"/>
              </a:rPr>
            </a:br>
            <a:r>
              <a:rPr lang="en-US" sz="4000" b="1" dirty="0" smtClean="0">
                <a:latin typeface="Arial Narrow" pitchFamily="34" charset="0"/>
              </a:rPr>
              <a:t/>
            </a:r>
            <a:br>
              <a:rPr lang="en-US" sz="4000" b="1" dirty="0" smtClean="0">
                <a:latin typeface="Arial Narrow" pitchFamily="34" charset="0"/>
              </a:rPr>
            </a:br>
            <a:r>
              <a:rPr lang="en-US" sz="4000" b="1" dirty="0" smtClean="0">
                <a:latin typeface="Arial Narrow" pitchFamily="34" charset="0"/>
              </a:rPr>
              <a:t/>
            </a:r>
            <a:br>
              <a:rPr lang="en-US" sz="4000" b="1" dirty="0" smtClean="0">
                <a:latin typeface="Arial Narrow" pitchFamily="34" charset="0"/>
              </a:rPr>
            </a:br>
            <a:r>
              <a:rPr lang="en-US" sz="4000" b="1" dirty="0" smtClean="0">
                <a:latin typeface="Arial Narrow" pitchFamily="34" charset="0"/>
              </a:rPr>
              <a:t/>
            </a:r>
            <a:br>
              <a:rPr lang="en-US" sz="4000" b="1" dirty="0" smtClean="0">
                <a:latin typeface="Arial Narrow" pitchFamily="34" charset="0"/>
              </a:rPr>
            </a:br>
            <a:r>
              <a:rPr lang="en-US" sz="4000" b="1" dirty="0">
                <a:latin typeface="Arial Narrow" pitchFamily="34" charset="0"/>
              </a:rPr>
              <a:t/>
            </a:r>
            <a:br>
              <a:rPr lang="en-US" sz="4000" b="1" dirty="0">
                <a:latin typeface="Arial Narrow" pitchFamily="34" charset="0"/>
              </a:rPr>
            </a:br>
            <a:r>
              <a:rPr lang="en-US" sz="3000" b="1" dirty="0" smtClean="0"/>
              <a:t>DEVELOPMENT OF A RP-HPLC METHOD FOR THE DETERMINATION OF METFORMIN IN HUMAN PLASMA</a:t>
            </a:r>
            <a:endParaRPr lang="en-US" sz="3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220980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b="1" i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                                  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KISCOMS  </a:t>
            </a:r>
            <a:r>
              <a:rPr lang="en-US" b="1" dirty="0" smtClean="0"/>
              <a:t>5th International Congress of Medical Sciences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  8-10 May 2015 </a:t>
            </a:r>
            <a:br>
              <a:rPr lang="en-US" dirty="0" smtClean="0"/>
            </a:br>
            <a:r>
              <a:rPr lang="en-US" dirty="0" smtClean="0"/>
              <a:t>                                                           </a:t>
            </a:r>
            <a:r>
              <a:rPr lang="en-US" dirty="0" err="1" smtClean="0"/>
              <a:t>Prishtina</a:t>
            </a:r>
            <a:r>
              <a:rPr lang="en-US" dirty="0" smtClean="0"/>
              <a:t>, Republic of Kosovo</a:t>
            </a: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         </a:t>
            </a:r>
          </a:p>
          <a:p>
            <a:r>
              <a:rPr lang="en-US" b="1" i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                              Eva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troja</a:t>
            </a:r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2050" name="Picture 2" descr="G:\fotot e aparaturave ne lab\Agilent-HPLC-1200-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04900"/>
            <a:ext cx="190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7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48106" y="228600"/>
            <a:ext cx="70958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sz="2800" b="1" dirty="0">
                <a:latin typeface="Arial Narrow" pitchFamily="34" charset="0"/>
              </a:rPr>
              <a:t>Instruments/Chromatographic system</a:t>
            </a:r>
          </a:p>
          <a:p>
            <a:pPr algn="ctr"/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Chromatographic system in reverse phase Agilent 1200, having in-built  binary pump, </a:t>
            </a:r>
            <a:r>
              <a:rPr lang="en-US" sz="2400" b="1" dirty="0" smtClean="0">
                <a:latin typeface="Arial Narrow" pitchFamily="34" charset="0"/>
              </a:rPr>
              <a:t>UV/Vis DAD (Agilent 1200) </a:t>
            </a:r>
            <a:r>
              <a:rPr lang="en-US" sz="2400" dirty="0" smtClean="0">
                <a:latin typeface="Arial Narrow" pitchFamily="34" charset="0"/>
              </a:rPr>
              <a:t>using CWS software (</a:t>
            </a:r>
            <a:r>
              <a:rPr lang="en-US" sz="2400" dirty="0" err="1" smtClean="0">
                <a:latin typeface="Arial Narrow" pitchFamily="34" charset="0"/>
              </a:rPr>
              <a:t>ChemStation</a:t>
            </a:r>
            <a:r>
              <a:rPr lang="en-US" sz="2400" dirty="0" smtClean="0">
                <a:latin typeface="Arial Narrow" pitchFamily="34" charset="0"/>
              </a:rPr>
              <a:t>) install in PC.</a:t>
            </a:r>
            <a:endParaRPr lang="en-US" sz="2400" b="1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</a:rPr>
              <a:t>LiChrocart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sq-AL" sz="2400" baseline="30000" dirty="0" smtClean="0">
                <a:latin typeface="Arial Narrow" pitchFamily="34" charset="0"/>
              </a:rPr>
              <a:t>®</a:t>
            </a:r>
            <a:r>
              <a:rPr lang="sq-AL" sz="2400" dirty="0" smtClean="0">
                <a:latin typeface="Arial Narrow" pitchFamily="34" charset="0"/>
              </a:rPr>
              <a:t> 100 RP 18 (</a:t>
            </a:r>
            <a:r>
              <a:rPr lang="en-US" sz="2400" dirty="0" smtClean="0">
                <a:latin typeface="Arial Narrow" pitchFamily="34" charset="0"/>
              </a:rPr>
              <a:t>125</a:t>
            </a:r>
            <a:r>
              <a:rPr lang="sq-AL" sz="2400" dirty="0" smtClean="0">
                <a:latin typeface="Arial Narrow" pitchFamily="34" charset="0"/>
              </a:rPr>
              <a:t>mm x 4.0mm i.d., 5µm </a:t>
            </a:r>
            <a:r>
              <a:rPr lang="en-US" sz="2400" dirty="0" smtClean="0">
                <a:latin typeface="Arial Narrow" pitchFamily="34" charset="0"/>
              </a:rPr>
              <a:t>particle size</a:t>
            </a:r>
            <a:r>
              <a:rPr lang="sq-AL" sz="2400" dirty="0" smtClean="0">
                <a:latin typeface="Arial Narrow" pitchFamily="34" charset="0"/>
              </a:rPr>
              <a:t>) C18. </a:t>
            </a:r>
            <a:r>
              <a:rPr lang="en-US" sz="2400" dirty="0" smtClean="0">
                <a:latin typeface="Arial Narrow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q-AL" sz="2400" dirty="0" smtClean="0">
                <a:latin typeface="Arial Narrow" pitchFamily="34" charset="0"/>
              </a:rPr>
              <a:t>Centrifug</a:t>
            </a:r>
            <a:r>
              <a:rPr lang="en-US" sz="2400" dirty="0" smtClean="0">
                <a:latin typeface="Arial Narrow" pitchFamily="34" charset="0"/>
              </a:rPr>
              <a:t>e </a:t>
            </a:r>
            <a:r>
              <a:rPr lang="sq-AL" sz="2400" dirty="0" smtClean="0">
                <a:latin typeface="Arial Narrow" pitchFamily="34" charset="0"/>
              </a:rPr>
              <a:t> 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Analytical balance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Vortex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p</a:t>
            </a:r>
            <a:r>
              <a:rPr lang="sq-AL" sz="2400" dirty="0" smtClean="0">
                <a:latin typeface="Arial Narrow" pitchFamily="34" charset="0"/>
              </a:rPr>
              <a:t>H-met</a:t>
            </a:r>
            <a:r>
              <a:rPr lang="en-US" sz="2400" dirty="0" err="1" smtClean="0">
                <a:latin typeface="Arial Narrow" pitchFamily="34" charset="0"/>
              </a:rPr>
              <a:t>er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Ultrasonic cleaner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2" descr="G:\artikulli\shembuj przantimesh per HPLC\skema me ngjy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3717925"/>
          </a:xfrm>
          <a:prstGeom prst="rect">
            <a:avLst/>
          </a:prstGeom>
          <a:noFill/>
        </p:spPr>
      </p:pic>
      <p:pic>
        <p:nvPicPr>
          <p:cNvPr id="6" name="Picture 2" descr="G:\fotot e doktoratures\P1050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94" y="3717925"/>
            <a:ext cx="3666506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\Desktop\logo Profar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vya\Desktop\hplc\hplc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7" t="30000" r="31667" b="23333"/>
          <a:stretch>
            <a:fillRect/>
          </a:stretch>
        </p:blipFill>
        <p:spPr bwMode="auto">
          <a:xfrm>
            <a:off x="0" y="0"/>
            <a:ext cx="9144000" cy="6977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5418" y="228600"/>
            <a:ext cx="544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           </a:t>
            </a:r>
            <a:r>
              <a:rPr lang="en-US" sz="2800" b="1" dirty="0" smtClean="0">
                <a:latin typeface="Arial Narrow" pitchFamily="34" charset="0"/>
              </a:rPr>
              <a:t>Chromatographic </a:t>
            </a:r>
            <a:r>
              <a:rPr lang="en-US" sz="2800" b="1" dirty="0">
                <a:latin typeface="Arial Narrow" pitchFamily="34" charset="0"/>
              </a:rPr>
              <a:t>conditions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53440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Mobile phase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ACN:sodium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phosphate buffer 10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mmol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pH=6.0, 0.3%SDS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(32.5:67.5)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Mobile phase was filtered and degased for 30 minutes before use.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The flow rate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1.25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ml/min,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dedection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was carry out in 236 nm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Column’s temperature 50°C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Manual injector 20µL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The retention time of metformin was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4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minutes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Method was linear in the range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50-1600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/ml.</a:t>
            </a: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vya\Desktop\hplc\hplc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7" t="30000" r="31667" b="23333"/>
          <a:stretch>
            <a:fillRect/>
          </a:stretch>
        </p:blipFill>
        <p:spPr bwMode="auto">
          <a:xfrm>
            <a:off x="0" y="-76200"/>
            <a:ext cx="9144000" cy="7003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048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sq-AL" sz="2800" b="1" i="1" dirty="0">
                <a:latin typeface="Arial Narrow" pitchFamily="34" charset="0"/>
              </a:rPr>
              <a:t>Calibration standards and quality control </a:t>
            </a:r>
            <a:r>
              <a:rPr lang="en-US" sz="2800" b="1" i="1" dirty="0" smtClean="0">
                <a:latin typeface="Arial Narrow" pitchFamily="34" charset="0"/>
              </a:rPr>
              <a:t>plasma</a:t>
            </a:r>
            <a:r>
              <a:rPr lang="sq-AL" sz="2800" b="1" i="1" dirty="0" smtClean="0">
                <a:latin typeface="Arial Narrow" pitchFamily="34" charset="0"/>
              </a:rPr>
              <a:t> </a:t>
            </a:r>
            <a:r>
              <a:rPr lang="sq-AL" sz="2800" b="1" i="1" dirty="0">
                <a:latin typeface="Arial Narrow" pitchFamily="34" charset="0"/>
              </a:rPr>
              <a:t>samples</a:t>
            </a:r>
            <a:r>
              <a:rPr lang="sq-AL" sz="2800" b="1" dirty="0">
                <a:latin typeface="Arial Narrow" pitchFamily="34" charset="0"/>
              </a:rPr>
              <a:t> </a:t>
            </a:r>
            <a:endParaRPr lang="en-US" sz="2800" b="1" dirty="0" smtClean="0">
              <a:latin typeface="Arial Narrow" pitchFamily="34" charset="0"/>
            </a:endParaRPr>
          </a:p>
          <a:p>
            <a:pPr lvl="1" algn="ctr"/>
            <a:endParaRPr lang="en-US" sz="2000" b="1" dirty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Stock solution Metformin in buffer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(500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µg/ml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Working standards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(1-50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µg/ml) </a:t>
            </a:r>
            <a:r>
              <a:rPr lang="sq-AL" sz="2400" dirty="0">
                <a:latin typeface="Arial Narrow" pitchFamily="34" charset="0"/>
              </a:rPr>
              <a:t>obtained by diluting the stock solution in </a:t>
            </a:r>
            <a:r>
              <a:rPr lang="en-US" sz="2400" dirty="0" err="1" smtClean="0">
                <a:latin typeface="Arial Narrow" pitchFamily="34" charset="0"/>
              </a:rPr>
              <a:t>milliwater</a:t>
            </a:r>
            <a:endParaRPr lang="en-US" sz="2400" dirty="0" smtClean="0">
              <a:latin typeface="Arial Narrow" pitchFamily="34" charset="0"/>
            </a:endParaRPr>
          </a:p>
          <a:p>
            <a:pPr lvl="1"/>
            <a:endParaRPr lang="en-US" sz="2400" dirty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The </a:t>
            </a:r>
            <a:r>
              <a:rPr lang="sq-AL" sz="2400" dirty="0">
                <a:latin typeface="Arial Narrow" pitchFamily="34" charset="0"/>
              </a:rPr>
              <a:t>solutions were freshly prepared for each analytical </a:t>
            </a:r>
            <a:r>
              <a:rPr lang="sq-AL" sz="2400" dirty="0" smtClean="0">
                <a:latin typeface="Arial Narrow" pitchFamily="34" charset="0"/>
              </a:rPr>
              <a:t>run</a:t>
            </a:r>
            <a:endParaRPr lang="en-US" sz="2400" dirty="0" smtClean="0">
              <a:latin typeface="Arial Narrow" pitchFamily="34" charset="0"/>
            </a:endParaRPr>
          </a:p>
          <a:p>
            <a:pPr lvl="1"/>
            <a:endParaRPr lang="en-US" sz="2400" dirty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Blood samples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were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centrifugated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at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3500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rpm/min for 10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min</a:t>
            </a:r>
          </a:p>
          <a:p>
            <a:pPr lvl="1"/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Protein precipitation and wash with dichloromethane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7966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2399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Development </a:t>
            </a:r>
            <a:r>
              <a:rPr lang="en-US" sz="2800" b="1" dirty="0">
                <a:latin typeface="Arial Narrow" pitchFamily="34" charset="0"/>
              </a:rPr>
              <a:t>and validation of </a:t>
            </a:r>
            <a:r>
              <a:rPr lang="en-US" sz="2800" b="1" dirty="0" err="1">
                <a:latin typeface="Arial Narrow" pitchFamily="34" charset="0"/>
              </a:rPr>
              <a:t>bioanalytical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method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610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  <a:cs typeface="Times New Roman" pitchFamily="18" charset="0"/>
              </a:rPr>
              <a:t>The main analytical parameters  that are used for validation of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bioanalytical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method are :</a:t>
            </a:r>
          </a:p>
          <a:p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Linearity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Precision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Accuracy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Limit of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dedection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Limit of quantification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Selectivity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Specificity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Robustness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5417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Linearity </a:t>
            </a:r>
          </a:p>
          <a:p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Concentration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of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analyte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– absorbance</a:t>
            </a:r>
          </a:p>
          <a:p>
            <a:r>
              <a:rPr lang="en-US" sz="2400" dirty="0">
                <a:latin typeface="Arial Narrow" pitchFamily="34" charset="0"/>
                <a:cs typeface="Times New Roman" pitchFamily="18" charset="0"/>
              </a:rPr>
              <a:t>Calibration curve of metformin in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plasma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1400" b="1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Arial Narrow" pitchFamily="34" charset="0"/>
                <a:cs typeface="Times New Roman" pitchFamily="18" charset="0"/>
              </a:rPr>
              <a:t>                                             For research use only. Not for use in diagnostic procedures.</a:t>
            </a:r>
          </a:p>
          <a:p>
            <a:endParaRPr lang="en-US" sz="1400" b="1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Arial Narrow" pitchFamily="34" charset="0"/>
                <a:cs typeface="Times New Roman" pitchFamily="18" charset="0"/>
              </a:rPr>
              <a:t>Fig 1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sq-AL" sz="1400" dirty="0"/>
              <a:t>HPLC-UV chromatograms obtained for blank </a:t>
            </a:r>
            <a:r>
              <a:rPr lang="en-US" sz="1400" dirty="0" smtClean="0"/>
              <a:t>plasma</a:t>
            </a:r>
            <a:r>
              <a:rPr lang="sq-AL" sz="1400" dirty="0" smtClean="0"/>
              <a:t> </a:t>
            </a:r>
            <a:r>
              <a:rPr lang="sq-AL" sz="1400" dirty="0"/>
              <a:t>spiked with metformin </a:t>
            </a:r>
            <a:r>
              <a:rPr lang="en-US" sz="1400" dirty="0" smtClean="0"/>
              <a:t>50</a:t>
            </a:r>
            <a:r>
              <a:rPr lang="sq-AL" sz="1400" dirty="0" smtClean="0"/>
              <a:t> </a:t>
            </a:r>
            <a:r>
              <a:rPr lang="en-US" sz="1400" dirty="0" smtClean="0"/>
              <a:t>n</a:t>
            </a:r>
            <a:r>
              <a:rPr lang="sq-AL" sz="1400" dirty="0" smtClean="0"/>
              <a:t>g/ml </a:t>
            </a:r>
            <a:r>
              <a:rPr lang="sq-AL" sz="1400" dirty="0"/>
              <a:t>(a), </a:t>
            </a:r>
            <a:r>
              <a:rPr lang="sq-AL" sz="1400" dirty="0" smtClean="0"/>
              <a:t>1</a:t>
            </a:r>
            <a:r>
              <a:rPr lang="en-US" sz="1400" dirty="0" smtClean="0"/>
              <a:t>00</a:t>
            </a:r>
            <a:r>
              <a:rPr lang="sq-AL" sz="1400" dirty="0" smtClean="0"/>
              <a:t> </a:t>
            </a:r>
            <a:r>
              <a:rPr lang="en-US" sz="1400" dirty="0" smtClean="0"/>
              <a:t>n</a:t>
            </a:r>
            <a:r>
              <a:rPr lang="sq-AL" sz="1400" dirty="0" smtClean="0"/>
              <a:t>g/ml </a:t>
            </a:r>
            <a:r>
              <a:rPr lang="sq-AL" sz="1400" dirty="0"/>
              <a:t>(b), </a:t>
            </a:r>
            <a:r>
              <a:rPr lang="en-US" sz="1400" dirty="0" smtClean="0"/>
              <a:t>300</a:t>
            </a:r>
            <a:r>
              <a:rPr lang="sq-AL" sz="1400" dirty="0" smtClean="0"/>
              <a:t> </a:t>
            </a:r>
            <a:r>
              <a:rPr lang="en-US" sz="1400" dirty="0" smtClean="0"/>
              <a:t>n</a:t>
            </a:r>
            <a:r>
              <a:rPr lang="sq-AL" sz="1400" dirty="0" smtClean="0"/>
              <a:t>g/ml </a:t>
            </a:r>
            <a:r>
              <a:rPr lang="sq-AL" sz="1400" dirty="0"/>
              <a:t>(c), </a:t>
            </a:r>
            <a:r>
              <a:rPr lang="en-US" sz="1400" dirty="0" smtClean="0"/>
              <a:t>800</a:t>
            </a:r>
            <a:r>
              <a:rPr lang="sq-AL" sz="1400" dirty="0" smtClean="0"/>
              <a:t> </a:t>
            </a:r>
            <a:r>
              <a:rPr lang="en-US" sz="1400" dirty="0" smtClean="0"/>
              <a:t>n</a:t>
            </a:r>
            <a:r>
              <a:rPr lang="sq-AL" sz="1400" dirty="0" smtClean="0"/>
              <a:t>g/ml </a:t>
            </a:r>
            <a:r>
              <a:rPr lang="sq-AL" sz="1400" dirty="0"/>
              <a:t>(c), </a:t>
            </a:r>
            <a:r>
              <a:rPr lang="sq-AL" sz="1400" dirty="0" smtClean="0"/>
              <a:t>1</a:t>
            </a:r>
            <a:r>
              <a:rPr lang="en-US" sz="1400" dirty="0" smtClean="0"/>
              <a:t>500</a:t>
            </a:r>
            <a:r>
              <a:rPr lang="sq-AL" sz="1400" dirty="0" smtClean="0"/>
              <a:t> </a:t>
            </a:r>
            <a:r>
              <a:rPr lang="en-US" sz="1400" dirty="0" smtClean="0"/>
              <a:t>n</a:t>
            </a:r>
            <a:r>
              <a:rPr lang="sq-AL" sz="1400" dirty="0" smtClean="0"/>
              <a:t>g/ml </a:t>
            </a:r>
            <a:r>
              <a:rPr lang="sq-AL" sz="1400" dirty="0"/>
              <a:t>(d), </a:t>
            </a:r>
            <a:r>
              <a:rPr lang="en-US" sz="1400" dirty="0" smtClean="0"/>
              <a:t>1600</a:t>
            </a:r>
            <a:r>
              <a:rPr lang="sq-AL" sz="1400" dirty="0" smtClean="0"/>
              <a:t> </a:t>
            </a:r>
            <a:r>
              <a:rPr lang="en-US" sz="1400" dirty="0" smtClean="0"/>
              <a:t>n</a:t>
            </a:r>
            <a:r>
              <a:rPr lang="sq-AL" sz="1400" dirty="0" smtClean="0"/>
              <a:t>g/ml </a:t>
            </a:r>
            <a:r>
              <a:rPr lang="sq-AL" sz="1400" dirty="0"/>
              <a:t>(f</a:t>
            </a:r>
            <a:r>
              <a:rPr lang="sq-AL" sz="1400" dirty="0" smtClean="0"/>
              <a:t>).</a:t>
            </a:r>
            <a:endParaRPr lang="en-US" sz="1400" dirty="0"/>
          </a:p>
        </p:txBody>
      </p:sp>
      <p:pic>
        <p:nvPicPr>
          <p:cNvPr id="1032" name="Picture 8" descr="C:\Users\a\Pictures\kk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181599" cy="42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79668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762000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Metformin Calibration Curves</a:t>
            </a:r>
            <a:endParaRPr lang="en-US" sz="2800" b="1" dirty="0"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                                                            b)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        Fig 2. 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Calibration curves of metformin in 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plasma 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within-day (a) and between days (b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).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977170"/>
              </p:ext>
            </p:extLst>
          </p:nvPr>
        </p:nvGraphicFramePr>
        <p:xfrm>
          <a:off x="4953000" y="2407741"/>
          <a:ext cx="3895725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101998"/>
              </p:ext>
            </p:extLst>
          </p:nvPr>
        </p:nvGraphicFramePr>
        <p:xfrm>
          <a:off x="495300" y="2422028"/>
          <a:ext cx="4076700" cy="195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Metformin in Plasma – Method Performance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38145"/>
              </p:ext>
            </p:extLst>
          </p:nvPr>
        </p:nvGraphicFramePr>
        <p:xfrm>
          <a:off x="1409697" y="1676400"/>
          <a:ext cx="6324601" cy="2087881"/>
        </p:xfrm>
        <a:graphic>
          <a:graphicData uri="http://schemas.openxmlformats.org/drawingml/2006/table">
            <a:tbl>
              <a:tblPr/>
              <a:tblGrid>
                <a:gridCol w="1714503"/>
                <a:gridCol w="1219200"/>
                <a:gridCol w="1386869"/>
                <a:gridCol w="1043901"/>
                <a:gridCol w="960128"/>
              </a:tblGrid>
              <a:tr h="762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Nominal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concentration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g/ml)</a:t>
                      </a:r>
                      <a:endParaRPr lang="sq-AL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Calculated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concentration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Within-day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Mean ± SD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(n=6)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Accuracy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Low QC   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(300)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312.2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312.2±13.09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4.2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4.1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Medium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QC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(800)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819.7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819.7±23.06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2.8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2.5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 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(1500)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1591.8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1591.8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±23.06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45764"/>
              </p:ext>
            </p:extLst>
          </p:nvPr>
        </p:nvGraphicFramePr>
        <p:xfrm>
          <a:off x="1409698" y="4191000"/>
          <a:ext cx="6324601" cy="1989720"/>
        </p:xfrm>
        <a:graphic>
          <a:graphicData uri="http://schemas.openxmlformats.org/drawingml/2006/table">
            <a:tbl>
              <a:tblPr/>
              <a:tblGrid>
                <a:gridCol w="1714502"/>
                <a:gridCol w="1219200"/>
                <a:gridCol w="1386870"/>
                <a:gridCol w="1043901"/>
                <a:gridCol w="960128"/>
              </a:tblGrid>
              <a:tr h="68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Nominal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concentration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g/ml)</a:t>
                      </a:r>
                      <a:endParaRPr lang="sq-AL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Calculated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concentration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g/ml)</a:t>
                      </a:r>
                      <a:endParaRPr lang="sq-AL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Between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days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Mean ± SD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(n=21)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Accuracy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Low QC   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(300)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304.0831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304±13.78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4.5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1.36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Medium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QC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(800)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791.8740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791.8±38.7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4.9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1.02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High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 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(1500)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1547.92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1547.92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±51.97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3.19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Arial Narrow" pitchFamily="34" charset="0"/>
              <a:cs typeface="Times New Roman"/>
            </a:endParaRP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RECOVERY</a:t>
            </a:r>
            <a:endParaRPr lang="en-US" sz="2800" b="1" dirty="0">
              <a:latin typeface="Arial Narrow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21188"/>
              </p:ext>
            </p:extLst>
          </p:nvPr>
        </p:nvGraphicFramePr>
        <p:xfrm>
          <a:off x="2362200" y="2057400"/>
          <a:ext cx="3962400" cy="2179320"/>
        </p:xfrm>
        <a:graphic>
          <a:graphicData uri="http://schemas.openxmlformats.org/drawingml/2006/table">
            <a:tbl>
              <a:tblPr/>
              <a:tblGrid>
                <a:gridCol w="1371600"/>
                <a:gridCol w="1219200"/>
                <a:gridCol w="1371600"/>
              </a:tblGrid>
              <a:tr h="762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Nominal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concentration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g/ml)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(n=6)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Recovery %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sion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 – L   (300)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95.3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4.68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QC-M    (800)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5.7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QC-H    (1500)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100.7</a:t>
                      </a: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4.38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3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-381000"/>
            <a:ext cx="9143999" cy="67966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Limit of </a:t>
            </a:r>
            <a:r>
              <a:rPr lang="en-US" sz="2800" b="1" dirty="0" err="1">
                <a:latin typeface="Arial Narrow" pitchFamily="34" charset="0"/>
                <a:cs typeface="Times New Roman" pitchFamily="18" charset="0"/>
              </a:rPr>
              <a:t>Dedection</a:t>
            </a: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 and Limit of Quantification (LOD and LOQ)</a:t>
            </a:r>
          </a:p>
          <a:p>
            <a:endParaRPr lang="en-US" sz="2800" b="1" i="1" dirty="0">
              <a:latin typeface="Arial Narrow" pitchFamily="34" charset="0"/>
              <a:cs typeface="Times New Roman" pitchFamily="18" charset="0"/>
            </a:endParaRPr>
          </a:p>
          <a:p>
            <a:r>
              <a:rPr lang="sq-AL" sz="2400" dirty="0">
                <a:latin typeface="Arial Narrow" pitchFamily="34" charset="0"/>
              </a:rPr>
              <a:t>LOD = 3.3 SD/S </a:t>
            </a:r>
            <a:r>
              <a:rPr lang="en-US" sz="2400" dirty="0">
                <a:latin typeface="Arial Narrow" pitchFamily="34" charset="0"/>
              </a:rPr>
              <a:t>and </a:t>
            </a:r>
            <a:r>
              <a:rPr lang="sq-AL" sz="2400" dirty="0">
                <a:latin typeface="Arial Narrow" pitchFamily="34" charset="0"/>
              </a:rPr>
              <a:t>LOQ = 10 S.D/S, </a:t>
            </a:r>
            <a:r>
              <a:rPr lang="en-US" sz="2400" dirty="0">
                <a:latin typeface="Arial Narrow" pitchFamily="34" charset="0"/>
              </a:rPr>
              <a:t>where</a:t>
            </a:r>
            <a:r>
              <a:rPr lang="sq-AL" sz="2400" dirty="0">
                <a:latin typeface="Arial Narrow" pitchFamily="34" charset="0"/>
              </a:rPr>
              <a:t> S.D </a:t>
            </a:r>
            <a:r>
              <a:rPr lang="en-US" sz="2400" dirty="0">
                <a:latin typeface="Arial Narrow" pitchFamily="34" charset="0"/>
              </a:rPr>
              <a:t>is </a:t>
            </a:r>
            <a:r>
              <a:rPr lang="sq-AL" sz="2400" dirty="0">
                <a:latin typeface="Arial Narrow" pitchFamily="34" charset="0"/>
              </a:rPr>
              <a:t>LOD = 3.3 SD/S and LOQ = 10 S.D/S, where S.D is the residual standard deviation of regression line and S is the slope of the line.</a:t>
            </a:r>
            <a:endParaRPr lang="en-US" sz="2400" dirty="0">
              <a:latin typeface="Arial Narrow" pitchFamily="34" charset="0"/>
            </a:endParaRPr>
          </a:p>
          <a:p>
            <a:endParaRPr lang="en-US" sz="2800" b="1" i="1" dirty="0">
              <a:latin typeface="Arial Narrow" pitchFamily="34" charset="0"/>
              <a:cs typeface="Times New Roman" pitchFamily="18" charset="0"/>
            </a:endParaRPr>
          </a:p>
          <a:p>
            <a:endParaRPr lang="en-US" sz="2800" b="1" i="1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b="1" i="1" dirty="0">
                <a:latin typeface="Arial Narrow" pitchFamily="34" charset="0"/>
                <a:cs typeface="Times New Roman" pitchFamily="18" charset="0"/>
              </a:rPr>
              <a:t>LOD = 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18 </a:t>
            </a:r>
            <a:r>
              <a:rPr lang="en-US" sz="2400" b="1" i="1" dirty="0" err="1" smtClean="0">
                <a:latin typeface="Arial Narrow" pitchFamily="34" charset="0"/>
                <a:cs typeface="Times New Roman" pitchFamily="18" charset="0"/>
              </a:rPr>
              <a:t>ng</a:t>
            </a:r>
            <a:r>
              <a:rPr lang="en-US" sz="2400" b="1" i="1" smtClean="0">
                <a:latin typeface="Arial Narrow" pitchFamily="34" charset="0"/>
                <a:cs typeface="Times New Roman" pitchFamily="18" charset="0"/>
              </a:rPr>
              <a:t>/ml</a:t>
            </a:r>
            <a:endParaRPr lang="en-US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LOQ </a:t>
            </a:r>
            <a:r>
              <a:rPr lang="en-US" sz="2400" b="1" i="1" dirty="0">
                <a:latin typeface="Arial Narrow" pitchFamily="34" charset="0"/>
                <a:cs typeface="Times New Roman" pitchFamily="18" charset="0"/>
              </a:rPr>
              <a:t>= 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50 </a:t>
            </a:r>
            <a:r>
              <a:rPr lang="en-US" sz="2400" b="1" i="1" dirty="0" err="1" smtClean="0">
                <a:latin typeface="Arial Narrow" pitchFamily="34" charset="0"/>
                <a:cs typeface="Times New Roman" pitchFamily="18" charset="0"/>
              </a:rPr>
              <a:t>ng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/ml</a:t>
            </a:r>
            <a:endParaRPr lang="en-US" sz="2400" b="1" i="1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b="1" i="1" dirty="0">
                <a:latin typeface="Arial Narrow" pitchFamily="34" charset="0"/>
                <a:cs typeface="Times New Roman" pitchFamily="18" charset="0"/>
              </a:rPr>
              <a:t>In the range 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50-1600 </a:t>
            </a:r>
            <a:r>
              <a:rPr lang="en-US" sz="2400" b="1" i="1" dirty="0" err="1" smtClean="0">
                <a:latin typeface="Arial Narrow" pitchFamily="34" charset="0"/>
                <a:cs typeface="Times New Roman" pitchFamily="18" charset="0"/>
              </a:rPr>
              <a:t>ng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/ml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-82494" y="0"/>
            <a:ext cx="9226494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970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Selectivity and specificity</a:t>
            </a:r>
          </a:p>
          <a:p>
            <a:pPr algn="ctr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latin typeface="Arial Narrow" pitchFamily="34" charset="0"/>
              </a:rPr>
              <a:t>Fig 3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>
                <a:latin typeface="Arial Narrow" pitchFamily="34" charset="0"/>
              </a:rPr>
              <a:t>Spectra of Metformin in 236 nm(a) and HPLC-UV chromatogram of blank human </a:t>
            </a:r>
            <a:r>
              <a:rPr lang="en-US" dirty="0" smtClean="0">
                <a:latin typeface="Arial Narrow" pitchFamily="34" charset="0"/>
              </a:rPr>
              <a:t>plasma </a:t>
            </a:r>
            <a:r>
              <a:rPr lang="en-US" dirty="0">
                <a:latin typeface="Arial Narrow" pitchFamily="34" charset="0"/>
              </a:rPr>
              <a:t>(b)</a:t>
            </a:r>
            <a:endParaRPr lang="en-US" dirty="0" smtClean="0">
              <a:latin typeface="Arial Narrow" pitchFamily="34" charset="0"/>
            </a:endParaRPr>
          </a:p>
        </p:txBody>
      </p:sp>
      <p:pic>
        <p:nvPicPr>
          <p:cNvPr id="19458" name="Picture 2" descr="G:\spektri i M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447800"/>
            <a:ext cx="4343400" cy="1600200"/>
          </a:xfrm>
          <a:prstGeom prst="rect">
            <a:avLst/>
          </a:prstGeom>
          <a:noFill/>
        </p:spPr>
      </p:pic>
      <p:pic>
        <p:nvPicPr>
          <p:cNvPr id="1026" name="Picture 2" descr="D:\eva farmaci dok.te rendesishme\doktoratura\kosova\solid phase extraction\abstraktet e plasmes\KK 50-1600 Plazma 28.03.15\p\plazme blan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43243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39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latin typeface="Arial Narrow" pitchFamily="34" charset="0"/>
              </a:rPr>
              <a:t>Determination of metformin in biological fluids</a:t>
            </a:r>
          </a:p>
          <a:p>
            <a:pPr algn="ctr"/>
            <a:r>
              <a:rPr lang="en-US" sz="2800" b="1" dirty="0">
                <a:latin typeface="Arial Narrow" pitchFamily="34" charset="0"/>
              </a:rPr>
              <a:t>(human plasma, urine, </a:t>
            </a:r>
            <a:r>
              <a:rPr lang="en-US" sz="2800" b="1" dirty="0" err="1">
                <a:latin typeface="Arial Narrow" pitchFamily="34" charset="0"/>
              </a:rPr>
              <a:t>etc</a:t>
            </a:r>
            <a:r>
              <a:rPr lang="en-US" sz="2800" b="1" dirty="0">
                <a:latin typeface="Arial Narrow" pitchFamily="34" charset="0"/>
              </a:rPr>
              <a:t>)</a:t>
            </a: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2800" dirty="0"/>
              <a:t>Challenge to conventional chromatographic methods</a:t>
            </a:r>
            <a:r>
              <a:rPr lang="en-US" sz="2000" dirty="0">
                <a:latin typeface="Arial Narrow" pitchFamily="34" charset="0"/>
              </a:rPr>
              <a:t>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</a:rPr>
              <a:t>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7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7966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0668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Robustness</a:t>
            </a:r>
          </a:p>
          <a:p>
            <a:endParaRPr lang="en-US" sz="2800" b="1" dirty="0">
              <a:latin typeface="Arial Narrow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sq-AL" sz="2400" dirty="0"/>
              <a:t>Small changes in mobile phase organic strength </a:t>
            </a:r>
            <a:endParaRPr lang="en-US" sz="2400" dirty="0"/>
          </a:p>
          <a:p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sq-AL" sz="2400" dirty="0"/>
              <a:t>and in pH by ± 2% </a:t>
            </a:r>
            <a:r>
              <a:rPr lang="sq-AL" sz="2400" dirty="0" smtClean="0"/>
              <a:t>ha</a:t>
            </a:r>
            <a:r>
              <a:rPr lang="en-US" sz="2400" dirty="0" err="1" smtClean="0"/>
              <a:t>ve</a:t>
            </a:r>
            <a:r>
              <a:rPr lang="sq-AL" sz="2400" dirty="0" smtClean="0"/>
              <a:t> </a:t>
            </a:r>
            <a:r>
              <a:rPr lang="sq-AL" sz="2400" dirty="0"/>
              <a:t>no significant effect on chromatographic resolution</a:t>
            </a:r>
            <a:r>
              <a:rPr lang="sq-AL" sz="2400" dirty="0" smtClean="0"/>
              <a:t>.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0" y="0"/>
            <a:ext cx="9143999" cy="67966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Metformin in Plasma- Data Examples</a:t>
            </a:r>
            <a:endParaRPr lang="en-US" sz="2800" b="1" dirty="0">
              <a:latin typeface="Arial Narrow" pitchFamily="34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Arial Narrow" pitchFamily="34" charset="0"/>
            </a:endParaRPr>
          </a:p>
          <a:p>
            <a:pPr algn="just"/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method was used to determined metformin concentration in </a:t>
            </a:r>
            <a:r>
              <a:rPr lang="en-US" sz="2400" dirty="0" smtClean="0">
                <a:latin typeface="Arial Narrow" pitchFamily="34" charset="0"/>
              </a:rPr>
              <a:t>plasma </a:t>
            </a:r>
            <a:r>
              <a:rPr lang="en-US" sz="2400" dirty="0">
                <a:latin typeface="Arial Narrow" pitchFamily="34" charset="0"/>
              </a:rPr>
              <a:t>samples from </a:t>
            </a:r>
            <a:r>
              <a:rPr lang="en-US" sz="2400" dirty="0" smtClean="0">
                <a:latin typeface="Arial Narrow" pitchFamily="34" charset="0"/>
              </a:rPr>
              <a:t>20 </a:t>
            </a:r>
            <a:r>
              <a:rPr lang="en-US" sz="2400" dirty="0">
                <a:latin typeface="Arial Narrow" pitchFamily="34" charset="0"/>
              </a:rPr>
              <a:t>healthy volunteers, </a:t>
            </a:r>
            <a:r>
              <a:rPr lang="en-US" sz="2400" dirty="0" smtClean="0">
                <a:latin typeface="Arial Narrow" pitchFamily="34" charset="0"/>
              </a:rPr>
              <a:t>after </a:t>
            </a:r>
            <a:r>
              <a:rPr lang="en-US" sz="2400" dirty="0">
                <a:latin typeface="Arial Narrow" pitchFamily="34" charset="0"/>
              </a:rPr>
              <a:t>oral administration of a tablet containing 850 mg of metformin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en-US" sz="2000" b="1" dirty="0" smtClean="0">
                <a:latin typeface="Arial Narrow" pitchFamily="34" charset="0"/>
              </a:rPr>
              <a:t>5 samples </a:t>
            </a:r>
            <a:r>
              <a:rPr lang="en-US" sz="2000" b="1" dirty="0" err="1" smtClean="0">
                <a:latin typeface="Arial Narrow" pitchFamily="34" charset="0"/>
              </a:rPr>
              <a:t>analysed</a:t>
            </a:r>
            <a:r>
              <a:rPr lang="en-US" sz="2000" b="1" dirty="0" smtClean="0">
                <a:latin typeface="Arial Narrow" pitchFamily="34" charset="0"/>
              </a:rPr>
              <a:t> in 20 minutes</a:t>
            </a:r>
            <a:endParaRPr lang="en-US" sz="2000" b="1" dirty="0">
              <a:latin typeface="Arial Narrow" pitchFamily="34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endParaRPr lang="en-US" b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                           For research use only. Not for use in diagnostic procedure.</a:t>
            </a:r>
          </a:p>
          <a:p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Fig. 4. 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HPLC-UV </a:t>
            </a:r>
            <a:r>
              <a:rPr lang="sq-AL" dirty="0">
                <a:latin typeface="Arial Narrow" pitchFamily="34" charset="0"/>
              </a:rPr>
              <a:t>chromatograms </a:t>
            </a:r>
            <a:r>
              <a:rPr lang="en-US" dirty="0" smtClean="0">
                <a:latin typeface="Arial Narrow" pitchFamily="34" charset="0"/>
              </a:rPr>
              <a:t>of plasma sample from a</a:t>
            </a:r>
            <a:r>
              <a:rPr lang="sq-AL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healthy </a:t>
            </a:r>
            <a:r>
              <a:rPr lang="sq-AL" dirty="0" smtClean="0">
                <a:latin typeface="Arial Narrow" pitchFamily="34" charset="0"/>
              </a:rPr>
              <a:t>volunteer 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a- 1 h (c=1322.4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ng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/ml) b- 2 h (c=1708.1ng/ml) c- 3 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h (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c=1873.4ng/ml) after oral administration 850 mg of metformin.</a:t>
            </a:r>
            <a:endParaRPr lang="en-US" sz="4000" dirty="0" smtClean="0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2050" name="Picture 2" descr="C:\Users\a\Pictures\kkk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248400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0" y="0"/>
            <a:ext cx="9143999" cy="67966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Algerian" pitchFamily="82" charset="0"/>
              <a:cs typeface="Times New Roman" pitchFamily="18" charset="0"/>
            </a:endParaRPr>
          </a:p>
          <a:p>
            <a:r>
              <a:rPr lang="en-US" sz="2400" b="1" dirty="0" smtClean="0"/>
              <a:t>      </a:t>
            </a:r>
            <a:r>
              <a:rPr lang="en-US" sz="2800" b="1" dirty="0" smtClean="0">
                <a:latin typeface="Arial Narrow" pitchFamily="34" charset="0"/>
              </a:rPr>
              <a:t>Application </a:t>
            </a:r>
            <a:r>
              <a:rPr lang="en-US" sz="2800" b="1" dirty="0">
                <a:latin typeface="Arial Narrow" pitchFamily="34" charset="0"/>
              </a:rPr>
              <a:t>in Pharmacokinetics and </a:t>
            </a:r>
            <a:r>
              <a:rPr lang="en-US" sz="2800" b="1" dirty="0" smtClean="0">
                <a:latin typeface="Arial Narrow" pitchFamily="34" charset="0"/>
              </a:rPr>
              <a:t>Bioequivalence Studies</a:t>
            </a:r>
            <a:endParaRPr lang="en-US" sz="2800" dirty="0" smtClean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en-US" sz="1200" dirty="0" smtClean="0"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endParaRPr lang="en-US" sz="1200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1200" dirty="0">
              <a:latin typeface="Arial Narrow" pitchFamily="34" charset="0"/>
              <a:cs typeface="Times New Roman" pitchFamily="18" charset="0"/>
            </a:endParaRPr>
          </a:p>
          <a:p>
            <a:endParaRPr lang="en-US" sz="1400" b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1400" b="1" dirty="0">
              <a:latin typeface="Arial Narrow" pitchFamily="34" charset="0"/>
              <a:cs typeface="Times New Roman" pitchFamily="18" charset="0"/>
            </a:endParaRPr>
          </a:p>
          <a:p>
            <a:endParaRPr lang="en-US" sz="1400" b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Arial Narrow" pitchFamily="34" charset="0"/>
                <a:cs typeface="Times New Roman" pitchFamily="18" charset="0"/>
              </a:rPr>
              <a:t>Fig 5.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Arial Narrow" pitchFamily="34" charset="0"/>
              </a:rPr>
              <a:t>Mean </a:t>
            </a:r>
            <a:r>
              <a:rPr lang="en-US" sz="1400" dirty="0">
                <a:latin typeface="Arial Narrow" pitchFamily="34" charset="0"/>
              </a:rPr>
              <a:t>plasma concentrations of metformin (</a:t>
            </a:r>
            <a:r>
              <a:rPr lang="en-US" sz="1400" dirty="0" err="1">
                <a:latin typeface="Arial Narrow" pitchFamily="34" charset="0"/>
              </a:rPr>
              <a:t>ng</a:t>
            </a:r>
            <a:r>
              <a:rPr lang="en-US" sz="1400" dirty="0">
                <a:latin typeface="Arial Narrow" pitchFamily="34" charset="0"/>
              </a:rPr>
              <a:t>/ml) versus time (</a:t>
            </a:r>
            <a:r>
              <a:rPr lang="en-US" sz="1400" dirty="0" err="1">
                <a:latin typeface="Arial Narrow" pitchFamily="34" charset="0"/>
              </a:rPr>
              <a:t>hr</a:t>
            </a:r>
            <a:r>
              <a:rPr lang="en-US" sz="1400" dirty="0">
                <a:latin typeface="Arial Narrow" pitchFamily="34" charset="0"/>
              </a:rPr>
              <a:t>) profile for </a:t>
            </a:r>
            <a:r>
              <a:rPr lang="en-US" sz="1400" dirty="0" smtClean="0">
                <a:latin typeface="Arial Narrow" pitchFamily="34" charset="0"/>
              </a:rPr>
              <a:t>20 </a:t>
            </a:r>
            <a:r>
              <a:rPr lang="en-US" sz="1400" dirty="0">
                <a:latin typeface="Arial Narrow" pitchFamily="34" charset="0"/>
              </a:rPr>
              <a:t>volunteers </a:t>
            </a:r>
            <a:r>
              <a:rPr lang="en-US" sz="1400" dirty="0" smtClean="0">
                <a:latin typeface="Arial Narrow" pitchFamily="34" charset="0"/>
              </a:rPr>
              <a:t>after administration </a:t>
            </a:r>
            <a:r>
              <a:rPr lang="en-US" sz="1400" dirty="0">
                <a:latin typeface="Arial Narrow" pitchFamily="34" charset="0"/>
              </a:rPr>
              <a:t>of </a:t>
            </a:r>
            <a:r>
              <a:rPr lang="en-US" sz="1400" dirty="0" err="1" smtClean="0">
                <a:latin typeface="Arial Narrow" pitchFamily="34" charset="0"/>
              </a:rPr>
              <a:t>Metforminë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Profarma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Sh.a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>
                <a:latin typeface="Arial Narrow" pitchFamily="34" charset="0"/>
              </a:rPr>
              <a:t>850 mg Tablets and Glucophage® 850 mg Tablets.</a:t>
            </a:r>
            <a:endParaRPr lang="en-US" sz="1400" dirty="0" smtClean="0"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Algerian" pitchFamily="82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965619"/>
              </p:ext>
            </p:extLst>
          </p:nvPr>
        </p:nvGraphicFramePr>
        <p:xfrm>
          <a:off x="1600200" y="1295400"/>
          <a:ext cx="5562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7966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066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Conclusions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Method was simple,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rapid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selective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accurate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use conventional column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comply the purpose (study of BE from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plasmatic data )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q-AL"/>
          </a:p>
        </p:txBody>
      </p:sp>
      <p:pic>
        <p:nvPicPr>
          <p:cNvPr id="19458" name="Picture 2" descr="G:\artikulli\shembuj przantimesh per HPLC\skema me ngjyr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1219200"/>
            <a:ext cx="3299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Narrow" pitchFamily="34" charset="0"/>
              </a:rPr>
              <a:t>Acknowledgements</a:t>
            </a:r>
          </a:p>
        </p:txBody>
      </p:sp>
      <p:pic>
        <p:nvPicPr>
          <p:cNvPr id="1026" name="Picture 2" descr="C:\Users\a\Desktop\Profar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2420"/>
            <a:ext cx="549598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q-AL"/>
          </a:p>
        </p:txBody>
      </p:sp>
      <p:pic>
        <p:nvPicPr>
          <p:cNvPr id="19458" name="Picture 2" descr="G:\artikulli\shembuj przantimesh per HPLC\skema me ngjyr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838200"/>
            <a:ext cx="7897539" cy="37240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 FOR YOUR ATTENTION !</a:t>
            </a:r>
          </a:p>
          <a:p>
            <a:pPr algn="ctr"/>
            <a:endParaRPr lang="en-US" sz="96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7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vya\Desktop\hplc\hpl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1447800"/>
            <a:ext cx="57676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 Narrow" pitchFamily="34" charset="0"/>
                <a:cs typeface="Aharoni" pitchFamily="2" charset="-79"/>
              </a:rPr>
              <a:t>Metformin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atin typeface="Arial Narrow" pitchFamily="34" charset="0"/>
                <a:cs typeface="Aharoni" pitchFamily="2" charset="-79"/>
              </a:rPr>
              <a:t>Oral </a:t>
            </a:r>
            <a:r>
              <a:rPr lang="en-US" sz="2800" b="1" dirty="0" err="1">
                <a:latin typeface="Arial Narrow" pitchFamily="34" charset="0"/>
                <a:cs typeface="Aharoni" pitchFamily="2" charset="-79"/>
              </a:rPr>
              <a:t>antidiabetic</a:t>
            </a:r>
            <a:r>
              <a:rPr lang="en-US" sz="2800" b="1" dirty="0">
                <a:latin typeface="Arial Narrow" pitchFamily="34" charset="0"/>
                <a:cs typeface="Aharoni" pitchFamily="2" charset="-79"/>
              </a:rPr>
              <a:t> drug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atin typeface="Arial Narrow" pitchFamily="34" charset="0"/>
                <a:cs typeface="Aharoni" pitchFamily="2" charset="-79"/>
              </a:rPr>
              <a:t>Small molecule with high polarity</a:t>
            </a:r>
          </a:p>
          <a:p>
            <a:r>
              <a:rPr lang="en-US" sz="2800" b="1" dirty="0">
                <a:latin typeface="Arial Narrow" pitchFamily="34" charset="0"/>
                <a:cs typeface="Aharoni" pitchFamily="2" charset="-79"/>
              </a:rPr>
              <a:t>(impossible to maintain by RP columns)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atin typeface="Arial Narrow" pitchFamily="34" charset="0"/>
                <a:cs typeface="Aharoni" pitchFamily="2" charset="-79"/>
              </a:rPr>
              <a:t>pKa1=2.8 and pKa2=11.5</a:t>
            </a:r>
          </a:p>
          <a:p>
            <a:endParaRPr lang="en-US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Full-size image (2 K)">
            <a:hlinkClick r:id="rId3" tooltip="&quot;Full-size image (2 K)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196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0"/>
            <a:ext cx="9144000" cy="6837017"/>
          </a:xfrm>
          <a:prstGeom prst="rect">
            <a:avLst/>
          </a:prstGeom>
          <a:noFill/>
        </p:spPr>
      </p:pic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/>
          <a:srcRect t="-7619" r="58572" b="29524"/>
          <a:stretch>
            <a:fillRect/>
          </a:stretch>
        </p:blipFill>
        <p:spPr bwMode="auto">
          <a:xfrm>
            <a:off x="0" y="0"/>
            <a:ext cx="20481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152399"/>
            <a:ext cx="631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Determination of Metformin in plasma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838200"/>
            <a:ext cx="73152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There are many methods to determine Metformin in plasma :</a:t>
            </a:r>
          </a:p>
          <a:p>
            <a:pPr marL="342900" indent="-342900"/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LC-MS/MS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GC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Capillary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electrophoresis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Cation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-exchange HPLC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Normal phase chromatography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RP-HPLC (specific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column or common columns using ion-pairing agent)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39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latin typeface="Arial Narrow" pitchFamily="34" charset="0"/>
              </a:rPr>
              <a:t>The purpose of the study</a:t>
            </a: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3200" b="1" dirty="0">
              <a:latin typeface="Arial Narrow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2400" dirty="0">
                <a:latin typeface="Arial Narrow" pitchFamily="34" charset="0"/>
              </a:rPr>
              <a:t>To developed a method using a conventional column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 Narrow" pitchFamily="34" charset="0"/>
              </a:rPr>
              <a:t>Ion-pairing chromatography </a:t>
            </a:r>
          </a:p>
        </p:txBody>
      </p:sp>
      <p:pic>
        <p:nvPicPr>
          <p:cNvPr id="5" name="Picture 3" descr="G:\skema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5" y="1371600"/>
            <a:ext cx="743504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228600"/>
            <a:ext cx="9067799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Arial Narrow" pitchFamily="34" charset="0"/>
              </a:rPr>
              <a:t>Sample preparation techniques – Advantages and </a:t>
            </a:r>
            <a:r>
              <a:rPr lang="en-US" sz="2800" b="1" dirty="0" smtClean="0">
                <a:latin typeface="Arial Narrow" pitchFamily="34" charset="0"/>
              </a:rPr>
              <a:t>Limitations</a:t>
            </a:r>
            <a:endParaRPr lang="en-US" sz="2800" b="1" dirty="0">
              <a:latin typeface="Arial Narrow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Protein precipitation or dilution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dirty="0" smtClean="0">
                <a:latin typeface="Arial Narrow" pitchFamily="34" charset="0"/>
              </a:rPr>
              <a:t>Easy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Arial Narrow" pitchFamily="34" charset="0"/>
              </a:rPr>
              <a:t> Not specific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dirty="0" smtClean="0">
                <a:latin typeface="Arial Narrow" pitchFamily="34" charset="0"/>
              </a:rPr>
              <a:t>Cost efficien</a:t>
            </a:r>
            <a:r>
              <a:rPr lang="en-US" sz="1400" dirty="0" smtClean="0">
                <a:latin typeface="Arial Narrow" pitchFamily="34" charset="0"/>
              </a:rPr>
              <a:t>t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Extraction </a:t>
            </a:r>
            <a:r>
              <a:rPr lang="en-US" sz="2000" dirty="0">
                <a:latin typeface="Arial Narrow" pitchFamily="34" charset="0"/>
              </a:rPr>
              <a:t>is necessary because: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Arial Narrow" pitchFamily="34" charset="0"/>
              </a:rPr>
              <a:t>Provides a purity of biological material to be injected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Arial Narrow" pitchFamily="34" charset="0"/>
              </a:rPr>
              <a:t>Enables </a:t>
            </a:r>
            <a:r>
              <a:rPr lang="en-US" sz="1600" dirty="0" err="1">
                <a:latin typeface="Arial Narrow" pitchFamily="34" charset="0"/>
              </a:rPr>
              <a:t>analyte’s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concentration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Solid phase extraction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Arial Narrow" pitchFamily="34" charset="0"/>
              </a:rPr>
              <a:t>Requires skilled operator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Arial Narrow" pitchFamily="34" charset="0"/>
              </a:rPr>
              <a:t>Specific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Arial Narrow" pitchFamily="34" charset="0"/>
              </a:rPr>
              <a:t>Less cost efficient when compared to protein precipitation or dilution methods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Liquid-liquid extraction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Arial Narrow" pitchFamily="34" charset="0"/>
              </a:rPr>
              <a:t>Requires </a:t>
            </a:r>
            <a:r>
              <a:rPr lang="en-US" sz="1600" dirty="0" smtClean="0">
                <a:latin typeface="Arial Narrow" pitchFamily="34" charset="0"/>
              </a:rPr>
              <a:t>skilled user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Arial Narrow" pitchFamily="34" charset="0"/>
              </a:rPr>
              <a:t> Specific</a:t>
            </a:r>
            <a:endParaRPr lang="en-US" sz="1600" dirty="0">
              <a:latin typeface="Arial Narrow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Arial Narrow" pitchFamily="34" charset="0"/>
              </a:rPr>
              <a:t> Less </a:t>
            </a:r>
            <a:r>
              <a:rPr lang="en-US" sz="1600" dirty="0">
                <a:latin typeface="Arial Narrow" pitchFamily="34" charset="0"/>
              </a:rPr>
              <a:t>cost efficient when compared to protein precipitation or dilution methods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 smtClean="0">
              <a:latin typeface="Arial Narrow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 smtClean="0">
              <a:latin typeface="Arial Narrow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vya\Desktop\hplc\hplc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7" t="30000" r="31667" b="23333"/>
          <a:stretch>
            <a:fillRect/>
          </a:stretch>
        </p:blipFill>
        <p:spPr bwMode="auto">
          <a:xfrm>
            <a:off x="0" y="0"/>
            <a:ext cx="9144000" cy="6977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4166" y="228600"/>
            <a:ext cx="657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          </a:t>
            </a:r>
            <a:r>
              <a:rPr lang="en-US" sz="2800" b="1" dirty="0">
                <a:latin typeface="Arial Narrow" pitchFamily="34" charset="0"/>
              </a:rPr>
              <a:t>What do we want from our method </a:t>
            </a:r>
            <a:r>
              <a:rPr lang="en-US" sz="2800" b="1" dirty="0" smtClean="0">
                <a:latin typeface="Arial Narrow" pitchFamily="34" charset="0"/>
              </a:rPr>
              <a:t>?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5344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To be simple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To use conventional column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To be selective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To be accurate</a:t>
            </a:r>
          </a:p>
          <a:p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To be rapid</a:t>
            </a:r>
          </a:p>
          <a:p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To comply the purpose (study of BE from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plasmatic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0"/>
            <a:ext cx="9144000" cy="6837017"/>
          </a:xfrm>
          <a:prstGeom prst="rect">
            <a:avLst/>
          </a:prstGeom>
          <a:noFill/>
        </p:spPr>
      </p:pic>
      <p:pic>
        <p:nvPicPr>
          <p:cNvPr id="2" name="Picture 1" descr="C:\Users\divya\Desktop\hplc\hplc3.jpg"/>
          <p:cNvPicPr>
            <a:picLocks noChangeAspect="1" noChangeArrowheads="1"/>
          </p:cNvPicPr>
          <p:nvPr/>
        </p:nvPicPr>
        <p:blipFill>
          <a:blip r:embed="rId2" cstate="print"/>
          <a:srcRect t="-7619" r="58572" b="29524"/>
          <a:stretch>
            <a:fillRect/>
          </a:stretch>
        </p:blipFill>
        <p:spPr bwMode="auto">
          <a:xfrm>
            <a:off x="0" y="0"/>
            <a:ext cx="20481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4600" y="1066800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Materials and reagents</a:t>
            </a:r>
          </a:p>
          <a:p>
            <a:pPr algn="ctr"/>
            <a:endParaRPr lang="en-US" sz="2800" b="1" dirty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Metformin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HCl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ACN (HPLC grade)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SDS, H3PO4 (analytical grade)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Millipore water (</a:t>
            </a:r>
            <a:r>
              <a:rPr lang="sq-AL" sz="2400" dirty="0">
                <a:latin typeface="Arial Narrow" pitchFamily="34" charset="0"/>
              </a:rPr>
              <a:t>Direct Q-UV-Ultrapure</a:t>
            </a:r>
            <a:r>
              <a:rPr lang="sq-AL" sz="2400" baseline="30000" dirty="0">
                <a:latin typeface="Arial Narrow" pitchFamily="34" charset="0"/>
              </a:rPr>
              <a:t>®</a:t>
            </a:r>
            <a:r>
              <a:rPr lang="sq-AL" sz="2400" dirty="0">
                <a:latin typeface="Arial Narrow" pitchFamily="34" charset="0"/>
              </a:rPr>
              <a:t> water system</a:t>
            </a:r>
            <a:r>
              <a:rPr lang="en-US" sz="2400" dirty="0">
                <a:latin typeface="Arial Narrow" pitchFamily="34" charset="0"/>
              </a:rPr>
              <a:t>)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sq-AL" sz="2400" dirty="0">
                <a:latin typeface="Arial Narrow" pitchFamily="34" charset="0"/>
              </a:rPr>
              <a:t>NYLON membrane filters type HNWP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sq-AL" sz="2400" dirty="0">
                <a:latin typeface="Arial Narrow" pitchFamily="34" charset="0"/>
              </a:rPr>
              <a:t>47mm, 0.45µm</a:t>
            </a:r>
            <a:r>
              <a:rPr lang="en-US" sz="2400" dirty="0" smtClean="0">
                <a:latin typeface="Arial Narrow" pitchFamily="34" charset="0"/>
              </a:rPr>
              <a:t>)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274183dda9a7d1d67c3dd56b2ea1f9f67dceb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8637</TotalTime>
  <Words>1034</Words>
  <Application>Microsoft Office PowerPoint</Application>
  <PresentationFormat>On-screen Show (4:3)</PresentationFormat>
  <Paragraphs>323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     DEVELOPMENT OF A RP-HPLC METHOD FOR THE DETERMINATION OF METFORMIN IN HUMAN PLASMA</vt:lpstr>
      <vt:lpstr>PowerPoint Presentation</vt:lpstr>
      <vt:lpstr>PowerPoint Presentation</vt:lpstr>
      <vt:lpstr>PowerPoint Presentation</vt:lpstr>
      <vt:lpstr>PowerPoint Presentation</vt:lpstr>
      <vt:lpstr>Ion-pairing chromatography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HPLC</dc:title>
  <dc:creator>divya</dc:creator>
  <cp:lastModifiedBy>a</cp:lastModifiedBy>
  <cp:revision>873</cp:revision>
  <dcterms:created xsi:type="dcterms:W3CDTF">2011-06-19T10:52:26Z</dcterms:created>
  <dcterms:modified xsi:type="dcterms:W3CDTF">2015-06-25T19:33:17Z</dcterms:modified>
</cp:coreProperties>
</file>